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</p:sldMasterIdLst>
  <p:notesMasterIdLst>
    <p:notesMasterId r:id="rId33"/>
  </p:notesMasterIdLst>
  <p:handoutMasterIdLst>
    <p:handoutMasterId r:id="rId34"/>
  </p:handoutMasterIdLst>
  <p:sldIdLst>
    <p:sldId id="282" r:id="rId4"/>
    <p:sldId id="284" r:id="rId5"/>
    <p:sldId id="353" r:id="rId6"/>
    <p:sldId id="288" r:id="rId7"/>
    <p:sldId id="289" r:id="rId8"/>
    <p:sldId id="290" r:id="rId9"/>
    <p:sldId id="297" r:id="rId10"/>
    <p:sldId id="296" r:id="rId11"/>
    <p:sldId id="305" r:id="rId12"/>
    <p:sldId id="331" r:id="rId13"/>
    <p:sldId id="317" r:id="rId14"/>
    <p:sldId id="337" r:id="rId15"/>
    <p:sldId id="344" r:id="rId16"/>
    <p:sldId id="332" r:id="rId17"/>
    <p:sldId id="347" r:id="rId18"/>
    <p:sldId id="346" r:id="rId19"/>
    <p:sldId id="333" r:id="rId20"/>
    <p:sldId id="310" r:id="rId21"/>
    <p:sldId id="286" r:id="rId22"/>
    <p:sldId id="349" r:id="rId23"/>
    <p:sldId id="319" r:id="rId24"/>
    <p:sldId id="329" r:id="rId25"/>
    <p:sldId id="321" r:id="rId26"/>
    <p:sldId id="351" r:id="rId27"/>
    <p:sldId id="342" r:id="rId28"/>
    <p:sldId id="350" r:id="rId29"/>
    <p:sldId id="352" r:id="rId30"/>
    <p:sldId id="322" r:id="rId31"/>
    <p:sldId id="339" r:id="rId32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35"/>
  </p:normalViewPr>
  <p:slideViewPr>
    <p:cSldViewPr showGuides="1">
      <p:cViewPr varScale="1">
        <p:scale>
          <a:sx n="115" d="100"/>
          <a:sy n="115" d="100"/>
        </p:scale>
        <p:origin x="179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-2904" y="-8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8B6C91-9AC8-4D16-8063-766CD1AF74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3DBE7-9927-43D1-A235-192F242E91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pPr>
              <a:defRPr/>
            </a:pPr>
            <a:fld id="{44CDBFCB-AF8B-C64E-BBB0-E5E294FC0944}" type="datetimeFigureOut">
              <a:rPr lang="en-US"/>
              <a:pPr>
                <a:defRPr/>
              </a:pPr>
              <a:t>8/13/23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F5F18-07FF-4DB9-B973-283C56E381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6FC6C-1927-4CE4-93AB-D384890E62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B68432-32E1-324A-9460-773BFAB33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394126-B7CF-479E-956C-77BEF11AE3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ECE9C0-FAEF-47B1-9C6B-ADDA3BC7EAB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3E43681-98B8-5A46-ACC2-788B8CAE3155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439CF28-799A-4504-B8A3-8CAE1214EB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37F4FC3-BEE7-44D8-AEA4-F866D0261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454F3-D778-43BB-AD45-1588B9339A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1C79C-7652-4ADB-AF51-0DCBE6F44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F2583F1-C2D6-6F4D-81CB-A1581ACE53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B4E7C78C-7C1A-7A67-F18B-707B7AD4C4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1DF3EB-E6E4-4FEB-A1A7-41166EEF7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78675" indent="-278675" eaLnBrk="1" hangingPunct="1">
              <a:spcBef>
                <a:spcPct val="0"/>
              </a:spcBef>
              <a:buClr>
                <a:srgbClr val="AD0101"/>
              </a:buClr>
              <a:buFontTx/>
              <a:buChar char="•"/>
              <a:defRPr/>
            </a:pPr>
            <a:r>
              <a:rPr lang="en-US" altLang="en-US" sz="2400">
                <a:solidFill>
                  <a:srgbClr val="30303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Faculty Research Awards Committee (FRAC)</a:t>
            </a:r>
          </a:p>
          <a:p>
            <a:pPr marL="686966" lvl="1" indent="-278675" eaLnBrk="1" hangingPunct="1">
              <a:spcBef>
                <a:spcPct val="0"/>
              </a:spcBef>
              <a:buClr>
                <a:srgbClr val="AD0101"/>
              </a:buClr>
              <a:buFontTx/>
              <a:buChar char="•"/>
              <a:defRPr/>
            </a:pPr>
            <a:r>
              <a:rPr lang="en-US" altLang="en-US" sz="2000">
                <a:solidFill>
                  <a:srgbClr val="303030"/>
                </a:solidFill>
              </a:rPr>
              <a:t>Shared Governance Committee – one faculty rep from each academic college</a:t>
            </a:r>
          </a:p>
          <a:p>
            <a:pPr marL="278675" indent="-278675" eaLnBrk="1" hangingPunct="1">
              <a:spcBef>
                <a:spcPct val="0"/>
              </a:spcBef>
              <a:buClr>
                <a:srgbClr val="AD0101"/>
              </a:buClr>
              <a:buFontTx/>
              <a:buChar char="•"/>
              <a:defRPr/>
            </a:pPr>
            <a:r>
              <a:rPr lang="en-US" altLang="en-US" sz="2400">
                <a:solidFill>
                  <a:srgbClr val="30303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Advisory for four faculty opportunities:</a:t>
            </a:r>
          </a:p>
          <a:p>
            <a:pPr marL="686966" lvl="1" indent="-278675" eaLnBrk="1" hangingPunct="1">
              <a:spcBef>
                <a:spcPct val="0"/>
              </a:spcBef>
              <a:buClr>
                <a:srgbClr val="AD0101"/>
              </a:buClr>
              <a:buFontTx/>
              <a:buChar char="•"/>
              <a:defRPr/>
            </a:pPr>
            <a:r>
              <a:rPr lang="en-US" altLang="en-US" sz="2200">
                <a:solidFill>
                  <a:srgbClr val="303030"/>
                </a:solidFill>
              </a:rPr>
              <a:t>Compensated Leave (October)</a:t>
            </a:r>
          </a:p>
          <a:p>
            <a:pPr marL="686966" lvl="1" indent="-278675" eaLnBrk="1" hangingPunct="1">
              <a:spcBef>
                <a:spcPct val="0"/>
              </a:spcBef>
              <a:buClr>
                <a:srgbClr val="AD0101"/>
              </a:buClr>
              <a:buFontTx/>
              <a:buChar char="•"/>
              <a:defRPr/>
            </a:pPr>
            <a:r>
              <a:rPr lang="en-US" altLang="en-US" sz="2200">
                <a:solidFill>
                  <a:srgbClr val="303030"/>
                </a:solidFill>
              </a:rPr>
              <a:t>Faculty Development Endowment Fund (October &amp; February)</a:t>
            </a:r>
          </a:p>
          <a:p>
            <a:pPr marL="686966" lvl="1" indent="-278675" eaLnBrk="1" hangingPunct="1">
              <a:spcBef>
                <a:spcPct val="0"/>
              </a:spcBef>
              <a:buClr>
                <a:srgbClr val="AD0101"/>
              </a:buClr>
              <a:buFontTx/>
              <a:buChar char="•"/>
              <a:defRPr/>
            </a:pPr>
            <a:r>
              <a:rPr lang="en-US" altLang="en-US" sz="2200">
                <a:solidFill>
                  <a:srgbClr val="303030"/>
                </a:solidFill>
              </a:rPr>
              <a:t>Faculty Reassignment (February)</a:t>
            </a:r>
          </a:p>
          <a:p>
            <a:pPr marL="686966" lvl="1" indent="-278675" eaLnBrk="1" hangingPunct="1">
              <a:spcBef>
                <a:spcPct val="0"/>
              </a:spcBef>
              <a:buClr>
                <a:srgbClr val="AD0101"/>
              </a:buClr>
              <a:buFontTx/>
              <a:buChar char="•"/>
              <a:defRPr/>
            </a:pPr>
            <a:r>
              <a:rPr lang="en-US" altLang="en-US" sz="2200">
                <a:solidFill>
                  <a:srgbClr val="303030"/>
                </a:solidFill>
              </a:rPr>
              <a:t>Faculty Research Fund (February)</a:t>
            </a: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BE0FD16B-BB72-6CCA-E67E-BAF8951C04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238" indent="-2905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5225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1950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8675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0DE9233-E899-9647-9FC3-E4DA24246342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679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D0F190ED-9C32-1647-5F10-A5A9CF15A0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4147EF-AD59-4BAC-B018-823A932B1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kern="0" dirty="0">
                <a:solidFill>
                  <a:srgbClr val="000000"/>
                </a:solidFill>
                <a:latin typeface="Arial Narrow"/>
                <a:ea typeface="+mn-ea"/>
              </a:rPr>
              <a:t>Who does what and where are they?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300" kern="0" dirty="0">
              <a:solidFill>
                <a:srgbClr val="000000"/>
              </a:solidFill>
              <a:latin typeface="Arial Narrow"/>
              <a:ea typeface="+mn-ea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kern="0" dirty="0">
                <a:solidFill>
                  <a:srgbClr val="000000"/>
                </a:solidFill>
                <a:latin typeface="Arial Narrow"/>
                <a:ea typeface="+mn-ea"/>
              </a:rPr>
              <a:t>What is in place and how does it work?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300" kern="0" dirty="0">
              <a:solidFill>
                <a:srgbClr val="000000"/>
              </a:solidFill>
              <a:latin typeface="Arial Narrow"/>
              <a:ea typeface="+mn-ea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kern="0" dirty="0">
                <a:solidFill>
                  <a:srgbClr val="000000"/>
                </a:solidFill>
                <a:latin typeface="Arial Narrow"/>
                <a:ea typeface="+mn-ea"/>
              </a:rPr>
              <a:t>What is available and how do I utilize it?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04CBCAA0-6B0D-8B60-7A42-82565FB43A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238" indent="-2905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5225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1950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8675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8B944CA-E7F9-E540-941C-CCFAD4DD8D2C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42A29-6EC2-D260-0F64-9BD8DB579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9F3902-C327-2648-94C0-4828689DC855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87B1C-ED4B-3130-FDB0-D9F1DB1A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15F52-DE1E-F9E0-4A4A-92D89C0C9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BDD32D76-C3BB-554D-A4E6-EF482FABB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93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CB7A5-D732-B0EF-0683-6B2942C89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0362EC-F975-1448-BA8B-2FADDBB860F1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BFE43-8214-2FE8-7B6F-761F75907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48BB9-69DA-A6B9-FC78-551566A0D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0592EE35-3D47-1641-A1AC-D6BD29AD42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23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29A19-A226-A391-58C3-E84DA2F6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1CFFE4-1768-7441-B469-DE10861687FF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2FF68-C0B3-4104-8DBD-BB11EEA5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168B5-3199-2307-AF8C-48B4245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BD2A6706-2386-4D45-81E9-F0313CBA5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232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ivLogo_Stack_2C_Light.png">
            <a:extLst>
              <a:ext uri="{FF2B5EF4-FFF2-40B4-BE49-F238E27FC236}">
                <a16:creationId xmlns:a16="http://schemas.microsoft.com/office/drawing/2014/main" id="{928ED97B-C829-96EE-3201-B42179A127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350838"/>
            <a:ext cx="124618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DC81F6-2A10-024A-6F6C-D043EB361D0D}"/>
              </a:ext>
            </a:extLst>
          </p:cNvPr>
          <p:cNvCxnSpPr/>
          <p:nvPr userDrawn="1"/>
        </p:nvCxnSpPr>
        <p:spPr>
          <a:xfrm>
            <a:off x="1741488" y="350838"/>
            <a:ext cx="0" cy="619760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B7B43AF-0F1B-EDE3-64A3-831D6310DE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8625" y="5821363"/>
            <a:ext cx="7874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b="1">
                <a:solidFill>
                  <a:srgbClr val="000000"/>
                </a:solidFill>
                <a:ea typeface="+mn-ea"/>
                <a:cs typeface="Arial" charset="0"/>
              </a:rPr>
              <a:t>AState.edu</a:t>
            </a:r>
          </a:p>
        </p:txBody>
      </p:sp>
      <p:pic>
        <p:nvPicPr>
          <p:cNvPr id="7" name="Picture 9" descr="FB-f-Logo__blue_29.png">
            <a:extLst>
              <a:ext uri="{FF2B5EF4-FFF2-40B4-BE49-F238E27FC236}">
                <a16:creationId xmlns:a16="http://schemas.microsoft.com/office/drawing/2014/main" id="{A55F2A04-A829-B665-BF04-D85759DFF2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103938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twitter-bird-light-bgs.png">
            <a:extLst>
              <a:ext uri="{FF2B5EF4-FFF2-40B4-BE49-F238E27FC236}">
                <a16:creationId xmlns:a16="http://schemas.microsoft.com/office/drawing/2014/main" id="{3FBB5FDA-1692-0D11-46D2-B48B8509C3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6273800"/>
            <a:ext cx="276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world-icon.png">
            <a:extLst>
              <a:ext uri="{FF2B5EF4-FFF2-40B4-BE49-F238E27FC236}">
                <a16:creationId xmlns:a16="http://schemas.microsoft.com/office/drawing/2014/main" id="{4E9493C8-F454-4A59-7157-CE12840A1A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5870575"/>
            <a:ext cx="168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3DB227-36A5-5F03-A37C-1D5CDF75B9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975" y="6056313"/>
            <a:ext cx="10509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b="1">
                <a:solidFill>
                  <a:srgbClr val="000000"/>
                </a:solidFill>
                <a:ea typeface="+mn-ea"/>
                <a:cs typeface="Arial" charset="0"/>
              </a:rPr>
              <a:t>/ASUJonesboro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3A47F4-7C4E-338A-23E3-376A8E37BB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8625" y="6269038"/>
            <a:ext cx="11303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b="1">
                <a:solidFill>
                  <a:srgbClr val="000000"/>
                </a:solidFill>
                <a:ea typeface="+mn-ea"/>
                <a:cs typeface="Arial" charset="0"/>
              </a:rPr>
              <a:t>@ASUJonesboro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3498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ivLogo_Stack_2C_Light.png">
            <a:extLst>
              <a:ext uri="{FF2B5EF4-FFF2-40B4-BE49-F238E27FC236}">
                <a16:creationId xmlns:a16="http://schemas.microsoft.com/office/drawing/2014/main" id="{177FE73B-DB87-8DA0-08F0-BF21319A8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350838"/>
            <a:ext cx="124618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ACAC05-F6D7-B1E4-CD95-F975BCD40ED4}"/>
              </a:ext>
            </a:extLst>
          </p:cNvPr>
          <p:cNvCxnSpPr/>
          <p:nvPr userDrawn="1"/>
        </p:nvCxnSpPr>
        <p:spPr>
          <a:xfrm>
            <a:off x="1741488" y="350838"/>
            <a:ext cx="0" cy="619760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BFAAA80-C6E0-94DA-CC95-3CCE01EB7F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8625" y="5821363"/>
            <a:ext cx="7874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b="1">
                <a:solidFill>
                  <a:srgbClr val="000000"/>
                </a:solidFill>
                <a:ea typeface="+mn-ea"/>
                <a:cs typeface="Arial" charset="0"/>
              </a:rPr>
              <a:t>AState.edu</a:t>
            </a:r>
          </a:p>
        </p:txBody>
      </p:sp>
      <p:pic>
        <p:nvPicPr>
          <p:cNvPr id="7" name="Picture 9" descr="FB-f-Logo__blue_29.png">
            <a:extLst>
              <a:ext uri="{FF2B5EF4-FFF2-40B4-BE49-F238E27FC236}">
                <a16:creationId xmlns:a16="http://schemas.microsoft.com/office/drawing/2014/main" id="{81E30E62-70D9-E1DD-B507-8D0DC59173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103938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twitter-bird-light-bgs.png">
            <a:extLst>
              <a:ext uri="{FF2B5EF4-FFF2-40B4-BE49-F238E27FC236}">
                <a16:creationId xmlns:a16="http://schemas.microsoft.com/office/drawing/2014/main" id="{F1BE665C-C40F-FD07-EBAE-F211773FF1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6273800"/>
            <a:ext cx="276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world-icon.png">
            <a:extLst>
              <a:ext uri="{FF2B5EF4-FFF2-40B4-BE49-F238E27FC236}">
                <a16:creationId xmlns:a16="http://schemas.microsoft.com/office/drawing/2014/main" id="{F90F5344-32BA-982E-411E-817D4B4431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5870575"/>
            <a:ext cx="168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C500E8-47C4-A962-31AE-CE5FACA78F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975" y="6056313"/>
            <a:ext cx="10509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b="1">
                <a:solidFill>
                  <a:srgbClr val="000000"/>
                </a:solidFill>
                <a:ea typeface="+mn-ea"/>
                <a:cs typeface="Arial" charset="0"/>
              </a:rPr>
              <a:t>/ASUJonesboro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DF6F4F-F69A-7E37-E7D4-BB4A0A1149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8625" y="6269038"/>
            <a:ext cx="11303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b="1">
                <a:solidFill>
                  <a:srgbClr val="000000"/>
                </a:solidFill>
                <a:ea typeface="+mn-ea"/>
                <a:cs typeface="Arial" charset="0"/>
              </a:rPr>
              <a:t>@ASUJonesboro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0911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ACEEE-77CC-7796-5DF1-26EC7B351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1B3B62-2E38-2C4E-A733-C1B0E2849666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5CA44-39C3-ACAB-ED1E-1C3336BC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B8EBF-4026-82E1-2856-A9FBC5B86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1481FA78-2820-554F-8824-21B92CC90C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848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AD20E-CD2A-F69E-F9BF-5053DA0C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FC920D-4A9C-8E4E-8F23-7C52A7CDAEB7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9F9AB-3F9F-762A-58F2-AE37BBF05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2D2FF-B89D-403A-5875-D492E5678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6E6DE986-E1E2-3041-8001-54CF0FE5E2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752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0C39F-1175-6B96-2AB9-2B4F8096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A58BC1-4A7E-AA45-B332-8B0ECF960FA4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537D56-1EC4-9216-44FE-30767081B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624BFF-DB3C-CE8E-C040-48B0C65C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5742C7A3-2782-A242-8A9A-B5393F3B60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001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75C701-C81F-2362-B314-F329105E8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6303A1-8489-0A44-83D9-EA661B4ECD61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58346-CF61-0530-E3EA-7CFF640E0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B7544-CEAA-B42F-4392-B52330D0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0D89FA2F-1852-754A-B2AC-5CAB6FB76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113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C1FD92-F247-7B0C-86DA-B89D8E0BD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956943-CBDE-BF45-838E-645181D654C1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69EECF-9360-7C61-06D1-66E807D32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6146A-F7C8-FB56-927C-C203362E7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EAF78583-6EA6-484E-9442-616CBABE47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293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486A-79F6-CAF3-DA9B-D9EDC16DC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F8BB38-A6ED-AB4D-9449-F24F60BFF57C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F587F-AD0F-7664-8874-F0ACBC0C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69DA5-0D32-DDCC-347F-8A289A0B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D78CFEED-C9CC-0142-A889-27720253F8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10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C44C8-CB86-AA5B-6F50-24CBA65A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835093-A549-B74B-AEC5-A60D0D846258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F7627-ED37-C388-EAB1-2B999E78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9D77A-0F53-1B7B-14C3-EF8D7C05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9A6EF904-0D43-264A-9B58-7AA896C73D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58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91B42-464E-61DB-F29D-BD36E1FDF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FF7DBA-DDD5-3344-802E-D7BF3E026753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33DAE-778B-76A4-BE94-036A62732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3CB90-279B-4878-25C1-1174D93A6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6FA77EFF-5D1A-E24F-A87C-F28AD3C836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300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1CA92-2E77-3A85-87E8-0F033535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51E604E-8720-C54D-B71D-5D7B119C4F8E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C1FBF-CE19-9193-7CD4-13A9EB7A4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D7485-D3F9-F043-EC71-4CA64136A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A86C5E3E-4D3A-F742-B150-4CB1539781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159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9DBF9-015A-6E29-0D25-CC3C38C9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262019-9E76-274F-931A-FEE31249CA1F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6F1A5-187B-99FE-8AB9-D59D696C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21536-877C-1DF9-6BA4-5C86D3E4B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0B585307-4BB7-124D-BF7F-1B6D07825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981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36D6D-FA64-DA6F-EE21-0AB214831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6A485-A0D0-8842-B02A-9A122F72BF77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0CECC-2914-C087-8ACB-815900810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9BABB-3F03-876B-899B-411A1F40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D2C96-C33A-CE45-A2EB-B115D241B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347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30AD7-FBC1-837A-74D8-50B905CF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3D4B7-EDB1-A545-9DFB-7C0264C1223D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034EF-74A9-4D37-381C-5A655301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4C39C-4AF7-5533-6BA5-D2E0E0CA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28331-0C4D-C344-8269-6F980F604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301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AAF7A-F81C-0E9A-3F5A-83A5CDD2F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EF3FF-171E-EA40-9405-4B0D0B81CA42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C0921-366C-F6A7-3B35-B1E3AB58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B187B-5628-11D2-C9F4-E4A9AC84F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D92E2-3369-F848-92E5-3CA0159F11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043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EAC010-383F-6E85-8833-D7FA243D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A49AE-D3A8-C242-8383-7EEAEDE615DA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4DB138-4C03-AD84-5ECE-B44E141A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556E12-D639-1C2D-7CCE-1A5301BD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FD1BA-FA1A-4B4C-8D2B-790C41A1C0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328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6977DB-E0A4-8E0C-AF76-11163716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6121F-9FED-3044-B4FD-B4E273C74F58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BD7EDD1-4AFC-15DD-B227-347748282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ABB93A1-69A0-EDE4-25D5-B7FAE31C7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4ED5A-B787-8F47-99DC-0A2CF875FC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895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38F2CBC-466A-C0FF-DC0F-B5A4050BE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3ACB1-3E3C-3143-BEC6-107650D988C3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BD9E442-613A-A1D9-9FD8-06D8D7A5E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910FE52-F012-B41D-F6E7-406915F4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40EF0-43DA-074F-ABA0-74802D1FE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225C0E-8BCA-34AB-C345-FD3BE894C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EAC58-C206-0849-8D0F-27E53F59137D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DD5ED04-05D3-9AFB-2E4F-EB685397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03979E2-871D-E13A-C8D0-5135A00C6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8940D-FE81-2844-AF75-6E63F08B99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59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A45B3-848C-8D3B-38A1-3E93D0F8C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096370-AEB0-DC4F-B690-7FAD28EEA3E1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9F4E1-793B-3F27-1B54-A18D92C5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C76F6-A1FB-48B6-014E-9841600F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3F4EFB14-9148-3A42-8F21-8C5C3D84D4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8383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59C37A-DE69-B5F3-05DD-AA103AA8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3DD8D-70E7-3843-84BB-0A3CF17D2440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878E33-7183-A237-8F71-166517DD1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2E9862-3112-3F52-814C-88D5344D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1EBA8-DBD6-A94F-B5BD-C93F30BB0F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591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033A6E-C9BC-C52E-0577-C1B606CD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5541E-D250-1245-97D6-F35759249D91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62562E-DFCE-EF70-A0F3-97052AAAE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14B969-657B-B893-02F7-775D4BE0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877C3-D729-9B49-838F-35675B7576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068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9A120-5FCF-B9D3-BC2D-4CFBB575E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C9FC-EE0E-9D4A-ABFB-E8CF5089C429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E8A3F-39C0-870E-482F-3D6ABA3A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62353-9BD4-6CC7-B7CA-634CA449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46CB1-2265-E942-A8A0-D55F441B15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788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63716-4A5C-B628-B0FF-C9ECFC4B9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5BC03-3D49-B347-AF9D-C58D89FA5CBB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F7199-200E-919B-7DB2-C8B1A295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6FB4-26BB-CED0-6B19-8865F704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07F8A-45DA-9D47-86CE-82E3A84824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364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BBB707-C687-FBFB-60D3-05253766D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59019-58C9-3B44-8EE5-0A68D6DD82A1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F5FC64-322D-F2E2-7D29-161451024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3D8A9A0-694C-F097-B442-51D4EDA2E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12682-8898-DE42-AA73-27F4E262E8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66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404EC-19F1-BBA5-3C37-FC07B3151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FEF0E7E-5B4B-5842-8D67-AC140674339B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C159F-CAA4-17A3-EF41-96911319C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BC933-BF3F-FD31-23B3-E73FA66C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7D481A6D-B271-C442-A9E8-28E617A4A6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98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035745-8926-282C-30E4-49CCC556E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9F09AF-E4F5-3647-A7D2-9E0D920A2525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23E258-AB7E-87C0-A909-D83E022D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D45F19-D1BA-67E3-27A7-E513D3234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D7087BB2-6B37-3146-BC49-146300925B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51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F29FE7-976C-DF22-4515-0EEFBA6B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689D74-C2E8-6648-A1BC-EFDE186AAC58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50434-CB42-F383-8999-AF0A4747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4DE5C-D246-B321-B832-CC92A9AB9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57C01064-A7CD-2B49-A38B-C9DF2C4D9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54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CB0B91-4C17-9038-4AB2-B7856D71C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D1D04A-AF3F-2E4C-9CF5-C4E550FAFAEA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94A63A-698F-9432-0C92-7446CA08A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2AB6D-5170-AF63-F29F-04452F2A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FFFF1961-DAA2-6C45-9498-5A5627BCE8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06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D6B48-1DBF-7B92-FE1F-F6FEEDB1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9911CD-B42B-9147-9C3C-B19F4ACF7F8D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15C0A-56AA-828B-840E-360E864C2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32EAC-6CE7-9F74-F106-C4BF6EE5E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547D9CA9-DF3B-C54F-AD55-9FB0DC4DB8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46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4971F-C8F2-D205-3570-A699EAD23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A64C0F-B6DC-654B-BB99-437A3C82A643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A6FA2-633F-2D8A-C90E-B09773954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404C9-840D-5239-753A-42EC52E3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90377FC2-55C1-514E-86C1-A023BC6368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12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6ACA2B6-0CA5-3432-9AF8-698EF54F3A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5408144-E798-B3AF-19E9-24B212BE15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7FDB-1CB0-45FD-A6AC-7227576FE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2F2302-1B40-EC4D-A543-0F1D4F848EB2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157B5-E6E5-452F-87DC-9AC08EBB8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2833B-CAEE-4791-AA7A-95BAC9212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2FF2F81-0FD6-134B-845D-C2996103CB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  <p:sldLayoutId id="2147484620" r:id="rId2"/>
    <p:sldLayoutId id="2147484621" r:id="rId3"/>
    <p:sldLayoutId id="2147484622" r:id="rId4"/>
    <p:sldLayoutId id="2147484623" r:id="rId5"/>
    <p:sldLayoutId id="2147484624" r:id="rId6"/>
    <p:sldLayoutId id="2147484625" r:id="rId7"/>
    <p:sldLayoutId id="2147484626" r:id="rId8"/>
    <p:sldLayoutId id="2147484627" r:id="rId9"/>
    <p:sldLayoutId id="2147484628" r:id="rId10"/>
    <p:sldLayoutId id="214748462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BBF796A4-E938-007B-8BB1-B5157107C5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516EF659-9691-EB97-59E9-26CB50C0B9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D6E5C-095A-48B7-B02F-64BFE1FA6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F051BA1-74A9-F64D-BA6A-B879F71AB431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367F6-2C83-4159-ADF2-B415FB5E2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5C2A3-B54C-4029-9A53-9DDD97B1A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DE10281-3370-8B47-831B-DEE4656047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0" r:id="rId1"/>
    <p:sldLayoutId id="2147484631" r:id="rId2"/>
    <p:sldLayoutId id="2147484632" r:id="rId3"/>
    <p:sldLayoutId id="2147484633" r:id="rId4"/>
    <p:sldLayoutId id="2147484634" r:id="rId5"/>
    <p:sldLayoutId id="2147484635" r:id="rId6"/>
    <p:sldLayoutId id="2147484636" r:id="rId7"/>
    <p:sldLayoutId id="2147484637" r:id="rId8"/>
    <p:sldLayoutId id="2147484638" r:id="rId9"/>
    <p:sldLayoutId id="2147484639" r:id="rId10"/>
    <p:sldLayoutId id="214748464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486DDF6-308E-326A-2232-1F77BF4000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A8B40B82-4D3D-DFB8-6173-F5A591FBBD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9BE8C-E995-4F49-B444-EBBD20005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1D37AC1-D8E4-B541-AB0D-136052876691}" type="datetimeFigureOut">
              <a:rPr lang="en-US" altLang="en-US"/>
              <a:pPr>
                <a:defRPr/>
              </a:pPr>
              <a:t>8/13/23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A0472-1CBC-4B94-930A-1DA5AB20E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4650F-ED50-4032-AC23-2F7378ECF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6158DEE-A138-434E-89EE-A4C6A3E258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  <p:sldLayoutId id="214748461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esearch@astate.ed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ate.edu/a/ortt/research-development/" TargetMode="External"/><Relationship Id="rId2" Type="http://schemas.openxmlformats.org/officeDocument/2006/relationships/hyperlink" Target="http://www.aascu.org/grc/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astate.edu/a/ortt/research-development/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tate.edu/a/ortt/research-development/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ate.edu/a/ortt/research-development/" TargetMode="External"/><Relationship Id="rId2" Type="http://schemas.openxmlformats.org/officeDocument/2006/relationships/hyperlink" Target="https://www.citiprogram.org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tate.edu/a/ortt/research-compliance/national-security/index.dot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hyperlink" Target="mailto:tmarsico@AState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lpeschansaia@astate.edu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mospeer@astate.edu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ltidwell@astate.edu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jlestes@astate.edu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kkaletsch@astate.edu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rcraig@astate.edu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kharris@astate.edu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lbuford@astate.edu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research@astate.edu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smartsheet.com/b/form/5dcc5d258518469683b30a9c10b7abe1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UnivLogo_Stack_2C_Light.png">
            <a:extLst>
              <a:ext uri="{FF2B5EF4-FFF2-40B4-BE49-F238E27FC236}">
                <a16:creationId xmlns:a16="http://schemas.microsoft.com/office/drawing/2014/main" id="{651F5B27-85B8-84C4-4044-23FBD5628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350838"/>
            <a:ext cx="124618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6A2A81-C020-41EC-B9F3-286CB2011298}"/>
              </a:ext>
            </a:extLst>
          </p:cNvPr>
          <p:cNvCxnSpPr/>
          <p:nvPr/>
        </p:nvCxnSpPr>
        <p:spPr>
          <a:xfrm>
            <a:off x="1741488" y="350838"/>
            <a:ext cx="0" cy="619760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6" name="TextBox 7">
            <a:extLst>
              <a:ext uri="{FF2B5EF4-FFF2-40B4-BE49-F238E27FC236}">
                <a16:creationId xmlns:a16="http://schemas.microsoft.com/office/drawing/2014/main" id="{8A541571-2D79-14FE-F5DF-E015BFF71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821363"/>
            <a:ext cx="7874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AState.edu</a:t>
            </a:r>
          </a:p>
        </p:txBody>
      </p:sp>
      <p:pic>
        <p:nvPicPr>
          <p:cNvPr id="28677" name="Picture 9" descr="FB-f-Logo__blue_29.png">
            <a:extLst>
              <a:ext uri="{FF2B5EF4-FFF2-40B4-BE49-F238E27FC236}">
                <a16:creationId xmlns:a16="http://schemas.microsoft.com/office/drawing/2014/main" id="{038C2F63-BABB-6EA4-A428-E95C44656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103938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0" descr="twitter-bird-light-bgs.png">
            <a:extLst>
              <a:ext uri="{FF2B5EF4-FFF2-40B4-BE49-F238E27FC236}">
                <a16:creationId xmlns:a16="http://schemas.microsoft.com/office/drawing/2014/main" id="{B1F34C4B-041F-49FE-C211-1D5A6086B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6273800"/>
            <a:ext cx="276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1" descr="world-icon.png">
            <a:extLst>
              <a:ext uri="{FF2B5EF4-FFF2-40B4-BE49-F238E27FC236}">
                <a16:creationId xmlns:a16="http://schemas.microsoft.com/office/drawing/2014/main" id="{0D05A006-491D-CC5B-323D-21951AA447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5870575"/>
            <a:ext cx="168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Box 12">
            <a:extLst>
              <a:ext uri="{FF2B5EF4-FFF2-40B4-BE49-F238E27FC236}">
                <a16:creationId xmlns:a16="http://schemas.microsoft.com/office/drawing/2014/main" id="{17DD4409-3286-2356-76D1-1B1891A32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6056313"/>
            <a:ext cx="10509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/ASUJonesboro</a:t>
            </a:r>
          </a:p>
        </p:txBody>
      </p:sp>
      <p:sp>
        <p:nvSpPr>
          <p:cNvPr id="28681" name="TextBox 13">
            <a:extLst>
              <a:ext uri="{FF2B5EF4-FFF2-40B4-BE49-F238E27FC236}">
                <a16:creationId xmlns:a16="http://schemas.microsoft.com/office/drawing/2014/main" id="{725E97B7-5B65-C114-8DBA-0A6B74D7A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6269038"/>
            <a:ext cx="11303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@ASUJonesboro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0EE0B2-EFAC-47E5-BB94-91C0B86D6C99}"/>
              </a:ext>
            </a:extLst>
          </p:cNvPr>
          <p:cNvSpPr txBox="1"/>
          <p:nvPr/>
        </p:nvSpPr>
        <p:spPr>
          <a:xfrm>
            <a:off x="1970088" y="3521075"/>
            <a:ext cx="6783387" cy="22621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fontAlgn="auto" hangingPunct="1">
              <a:lnSpc>
                <a:spcPts val="49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ea typeface="+mn-ea"/>
              <a:cs typeface="Georgia"/>
            </a:endParaRPr>
          </a:p>
          <a:p>
            <a:pPr defTabSz="457200" eaLnBrk="1" fontAlgn="auto" hangingPunct="1">
              <a:lnSpc>
                <a:spcPts val="4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+mn-ea"/>
                <a:cs typeface="Georgia"/>
              </a:rPr>
              <a:t>Research &amp; Technology Transfer</a:t>
            </a:r>
          </a:p>
          <a:p>
            <a:pPr algn="ctr" defTabSz="457200" eaLnBrk="1" fontAlgn="auto" hangingPunct="1">
              <a:lnSpc>
                <a:spcPts val="4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+mn-ea"/>
                <a:cs typeface="Georgia"/>
                <a:hlinkClick r:id="rId6"/>
              </a:rPr>
              <a:t>research@astate.edu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+mn-ea"/>
                <a:cs typeface="Georgia"/>
              </a:rPr>
              <a:t>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Arial"/>
            </a:endParaRPr>
          </a:p>
        </p:txBody>
      </p:sp>
      <p:pic>
        <p:nvPicPr>
          <p:cNvPr id="1026" name="Picture 2" descr="Dean B. Ellis Library">
            <a:extLst>
              <a:ext uri="{FF2B5EF4-FFF2-40B4-BE49-F238E27FC236}">
                <a16:creationId xmlns:a16="http://schemas.microsoft.com/office/drawing/2014/main" id="{5B1A286F-F6A4-8E34-21F4-18AFD16FC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57" y="533400"/>
            <a:ext cx="7027093" cy="36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4F31C-27FB-4E9D-A1D0-F5953F1F4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alt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Grants Resource Center (GRC)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8A901D-22A0-44D1-9503-E65F96EFFCD3}"/>
              </a:ext>
            </a:extLst>
          </p:cNvPr>
          <p:cNvSpPr txBox="1">
            <a:spLocks/>
          </p:cNvSpPr>
          <p:nvPr/>
        </p:nvSpPr>
        <p:spPr>
          <a:xfrm>
            <a:off x="1905000" y="1447800"/>
            <a:ext cx="6705600" cy="4343400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E20000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lang="en-US" altLang="en-US" sz="2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hlinkClick r:id="rId2"/>
              </a:rPr>
              <a:t>http://www.aascu.org/grc/</a:t>
            </a:r>
            <a:r>
              <a:rPr lang="en-US" altLang="en-US" sz="2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endParaRPr lang="en-US" altLang="en-US" sz="25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E20000"/>
              </a:buClr>
              <a:buSzPct val="85000"/>
              <a:buFont typeface="Arial" panose="020B0604020202020204" pitchFamily="34" charset="0"/>
              <a:buNone/>
              <a:defRPr/>
            </a:pPr>
            <a:endParaRPr lang="en-US" altLang="en-US" sz="26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E200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en-US" sz="2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Funding Opportunities &amp; Announcements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E200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en-US" sz="2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	Connected with Federal Agencies &amp; 	Program Officers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E200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en-US" sz="2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	Funding Agency Webinars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E200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en-US" sz="2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	Access to proposal application examples</a:t>
            </a:r>
            <a:br>
              <a:rPr lang="en-US" altLang="en-US" sz="2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</a:br>
            <a:r>
              <a:rPr lang="en-US" altLang="en-US" sz="2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E20000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lang="en-US" altLang="en-US" sz="2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Institutional Log-in:</a:t>
            </a:r>
            <a:br>
              <a:rPr lang="en-US" altLang="en-US" sz="2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</a:br>
            <a:r>
              <a:rPr lang="en-US" altLang="en-US" sz="2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username: </a:t>
            </a:r>
            <a:r>
              <a:rPr lang="en-US" alt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astate</a:t>
            </a:r>
            <a:br>
              <a:rPr lang="en-US" altLang="en-US" sz="2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</a:br>
            <a:r>
              <a:rPr lang="en-US" altLang="en-US" sz="2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password: </a:t>
            </a:r>
            <a:r>
              <a:rPr lang="en-US" alt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service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E20000"/>
              </a:buClr>
              <a:buSzPct val="85000"/>
              <a:buFont typeface="Arial" panose="020B0604020202020204" pitchFamily="34" charset="0"/>
              <a:buNone/>
              <a:defRPr/>
            </a:pPr>
            <a:endParaRPr lang="en-US" altLang="en-US" sz="26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hlinkClick r:id="rId3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  <a:defRPr/>
            </a:pPr>
            <a:endParaRPr lang="en-US" altLang="en-US" sz="30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76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38923A2D-4F3F-4F97-19D6-ACCA4AA9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020762"/>
          </a:xfrm>
        </p:spPr>
        <p:txBody>
          <a:bodyPr/>
          <a:lstStyle/>
          <a:p>
            <a:pPr algn="l" eaLnBrk="1" hangingPunct="1"/>
            <a:r>
              <a:rPr lang="en-US" altLang="en-US" sz="2800" b="1"/>
              <a:t>Developing Student Research at A-State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E80FACF5-88A6-B8EE-87AE-0FF499B1F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1295400"/>
            <a:ext cx="6858000" cy="4953000"/>
          </a:xfrm>
        </p:spPr>
        <p:txBody>
          <a:bodyPr/>
          <a:lstStyle/>
          <a:p>
            <a:pPr marL="0" indent="0" eaLnBrk="1" hangingPunct="1">
              <a:buClr>
                <a:srgbClr val="AD0101"/>
              </a:buClr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303030"/>
              </a:solidFill>
            </a:endParaRPr>
          </a:p>
          <a:p>
            <a:pPr marL="0" indent="0" eaLnBrk="1" hangingPunct="1">
              <a:buClr>
                <a:srgbClr val="AD0101"/>
              </a:buClr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303030"/>
              </a:solidFill>
            </a:endParaRPr>
          </a:p>
          <a:p>
            <a:pPr marL="0" indent="0" eaLnBrk="1" hangingPunct="1">
              <a:buClr>
                <a:srgbClr val="AD0101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303030"/>
                </a:solidFill>
              </a:rPr>
              <a:t>Student research &amp; creativity development program</a:t>
            </a:r>
          </a:p>
          <a:p>
            <a:pPr lvl="1" eaLnBrk="1" hangingPunct="1">
              <a:buClr>
                <a:srgbClr val="AD0101"/>
              </a:buClr>
            </a:pPr>
            <a:r>
              <a:rPr lang="en-US" altLang="en-US" sz="2400">
                <a:solidFill>
                  <a:srgbClr val="303030"/>
                </a:solidFill>
              </a:rPr>
              <a:t>Structured co-curricular learning</a:t>
            </a:r>
          </a:p>
          <a:p>
            <a:pPr lvl="1" eaLnBrk="1" hangingPunct="1">
              <a:buClr>
                <a:srgbClr val="AD0101"/>
              </a:buClr>
            </a:pPr>
            <a:r>
              <a:rPr lang="en-US" altLang="en-US" sz="2400">
                <a:solidFill>
                  <a:srgbClr val="303030"/>
                </a:solidFill>
              </a:rPr>
              <a:t>Professional development seminars for success in research &amp; creativity</a:t>
            </a:r>
          </a:p>
          <a:p>
            <a:pPr lvl="1" eaLnBrk="1" hangingPunct="1">
              <a:buClr>
                <a:srgbClr val="AD0101"/>
              </a:buClr>
            </a:pPr>
            <a:r>
              <a:rPr lang="en-US" altLang="en-US" sz="2400">
                <a:solidFill>
                  <a:srgbClr val="303030"/>
                </a:solidFill>
              </a:rPr>
              <a:t>Faculty mentorship opportunities</a:t>
            </a:r>
          </a:p>
          <a:p>
            <a:pPr lvl="1" eaLnBrk="1" hangingPunct="1">
              <a:buClr>
                <a:srgbClr val="AD0101"/>
              </a:buClr>
            </a:pPr>
            <a:r>
              <a:rPr lang="en-US" altLang="en-US" sz="2400">
                <a:solidFill>
                  <a:srgbClr val="303030"/>
                </a:solidFill>
              </a:rPr>
              <a:t>Undergraduate student research travel awards</a:t>
            </a:r>
          </a:p>
          <a:p>
            <a:pPr lvl="1" eaLnBrk="1" hangingPunct="1">
              <a:buClr>
                <a:srgbClr val="AD0101"/>
              </a:buClr>
            </a:pPr>
            <a:r>
              <a:rPr lang="en-US" altLang="en-US" sz="2400">
                <a:solidFill>
                  <a:srgbClr val="303030"/>
                </a:solidFill>
              </a:rPr>
              <a:t>Annual symposium highlighting student research &amp; creativity in all colleges</a:t>
            </a:r>
          </a:p>
          <a:p>
            <a:pPr lvl="1" eaLnBrk="1" hangingPunct="1">
              <a:buClr>
                <a:srgbClr val="AD0101"/>
              </a:buClr>
            </a:pPr>
            <a:r>
              <a:rPr lang="en-US" altLang="en-US" sz="2400">
                <a:solidFill>
                  <a:srgbClr val="303030"/>
                </a:solidFill>
              </a:rPr>
              <a:t>Industry &amp; stakeholder engagement</a:t>
            </a:r>
          </a:p>
        </p:txBody>
      </p:sp>
      <p:pic>
        <p:nvPicPr>
          <p:cNvPr id="50180" name="Picture 3">
            <a:extLst>
              <a:ext uri="{FF2B5EF4-FFF2-40B4-BE49-F238E27FC236}">
                <a16:creationId xmlns:a16="http://schemas.microsoft.com/office/drawing/2014/main" id="{A6E7DE41-93B5-C95D-67E3-85D618889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46482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070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893D7-7061-47F7-A1C3-DD8C37120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Sharing of Knowledge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4B39CB-8E0D-40CE-8064-FAF0CE43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638" y="1600200"/>
            <a:ext cx="7315200" cy="41910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800" b="1" dirty="0">
                <a:ea typeface="+mn-ea"/>
              </a:rPr>
              <a:t>  Research Administration &amp; Advancement </a:t>
            </a:r>
            <a:br>
              <a:rPr lang="en-US" sz="2800" b="1" dirty="0">
                <a:ea typeface="+mn-ea"/>
              </a:rPr>
            </a:br>
            <a:r>
              <a:rPr lang="en-US" sz="2800" b="1" i="1" dirty="0">
                <a:ea typeface="+mn-ea"/>
              </a:rPr>
              <a:t>Sharing of Knowledge is Power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2800" b="1" dirty="0">
              <a:ea typeface="+mn-e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b="1" dirty="0">
                <a:ea typeface="+mn-ea"/>
              </a:rPr>
              <a:t>   Partnering with faculty from idea stage to submission phase</a:t>
            </a:r>
          </a:p>
          <a:p>
            <a:pPr>
              <a:defRPr/>
            </a:pPr>
            <a:r>
              <a:rPr lang="en-US" sz="1800" dirty="0">
                <a:ea typeface="+mn-ea"/>
              </a:rPr>
              <a:t>Ideas/white papers/one-pagers are shared between offices</a:t>
            </a:r>
          </a:p>
          <a:p>
            <a:pPr>
              <a:defRPr/>
            </a:pPr>
            <a:r>
              <a:rPr lang="en-US" sz="1800" dirty="0">
                <a:ea typeface="+mn-ea"/>
              </a:rPr>
              <a:t>Brainstorming, creative sessions, are attended by both offices</a:t>
            </a:r>
          </a:p>
          <a:p>
            <a:pPr>
              <a:defRPr/>
            </a:pPr>
            <a:r>
              <a:rPr lang="en-US" sz="1800" dirty="0">
                <a:ea typeface="+mn-ea"/>
              </a:rPr>
              <a:t>Faculty funding workshops co-presented</a:t>
            </a:r>
          </a:p>
          <a:p>
            <a:pPr>
              <a:defRPr/>
            </a:pPr>
            <a:r>
              <a:rPr lang="en-US" sz="1800" dirty="0">
                <a:ea typeface="+mn-ea"/>
              </a:rPr>
              <a:t>Weekly meetings of RTT &amp; Foundation Relations</a:t>
            </a:r>
          </a:p>
          <a:p>
            <a:pPr>
              <a:defRPr/>
            </a:pPr>
            <a:r>
              <a:rPr lang="en-US" sz="1800" dirty="0">
                <a:ea typeface="+mn-ea"/>
              </a:rPr>
              <a:t>Helps everyone to have eyes out for potential funders</a:t>
            </a:r>
          </a:p>
          <a:p>
            <a:pPr>
              <a:defRPr/>
            </a:pPr>
            <a:r>
              <a:rPr lang="en-US" sz="1800" dirty="0">
                <a:ea typeface="+mn-ea"/>
              </a:rPr>
              <a:t>Strategic funding work plans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20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0817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9179E-B962-423E-B4C3-1890EF304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04800"/>
            <a:ext cx="6629400" cy="8382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Intellectual Property and Tech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56640-37DA-48AE-B36B-1A69D60BC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1066800"/>
            <a:ext cx="6553200" cy="53340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Clr>
                <a:srgbClr val="AD0101"/>
              </a:buClr>
              <a:buFont typeface="Arial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Patentable discoveries (assigned to A-State as condition of employment)</a:t>
            </a:r>
          </a:p>
          <a:p>
            <a:pPr lvl="1" eaLnBrk="1" hangingPunct="1">
              <a:buClr>
                <a:srgbClr val="C00000"/>
              </a:buClr>
              <a:buFont typeface="Arial" charset="0"/>
              <a:buChar char="–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Invention disclosure</a:t>
            </a:r>
          </a:p>
          <a:p>
            <a:pPr lvl="1" eaLnBrk="1" hangingPunct="1">
              <a:buClr>
                <a:srgbClr val="C00000"/>
              </a:buClr>
              <a:buFont typeface="Arial" charset="0"/>
              <a:buChar char="–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Patent application (at least provisional) must be filed before any public disclosure</a:t>
            </a:r>
          </a:p>
          <a:p>
            <a:pPr lvl="1" eaLnBrk="1" hangingPunct="1">
              <a:buClr>
                <a:srgbClr val="C00000"/>
              </a:buClr>
              <a:buFont typeface="Arial" charset="0"/>
              <a:buChar char="–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A-State decision (subject to external grant/contract conditions)</a:t>
            </a:r>
          </a:p>
          <a:p>
            <a:pPr lvl="2" eaLnBrk="1" hangingPunct="1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Retain ownership</a:t>
            </a:r>
          </a:p>
          <a:p>
            <a:pPr lvl="2" eaLnBrk="1" hangingPunct="1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Assign to Inventor but retain Royalty-Free License</a:t>
            </a:r>
          </a:p>
          <a:p>
            <a:pPr lvl="2" eaLnBrk="1" hangingPunct="1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Assign all rights to inventor</a:t>
            </a:r>
          </a:p>
          <a:p>
            <a:pPr lvl="1" eaLnBrk="1" hangingPunct="1">
              <a:buClr>
                <a:srgbClr val="C00000"/>
              </a:buClr>
              <a:buFont typeface="Arial" charset="0"/>
              <a:buChar char="–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Development and marketing (licensing and/or start-ups)</a:t>
            </a:r>
          </a:p>
          <a:p>
            <a:pPr lvl="1" eaLnBrk="1" hangingPunct="1">
              <a:buClr>
                <a:srgbClr val="C00000"/>
              </a:buClr>
              <a:buFont typeface="Arial" charset="0"/>
              <a:buChar char="–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Royalty sharing (85% to $10K, 50% to $2M, 40% beyond $2M)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eaLnBrk="1" hangingPunct="1">
              <a:buClr>
                <a:srgbClr val="AD0101"/>
              </a:buClr>
              <a:buFont typeface="Arial" charset="0"/>
              <a:buChar char="•"/>
              <a:defRPr/>
            </a:pPr>
            <a:endParaRPr lang="en-US" sz="2800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eaLnBrk="1" hangingPunct="1">
              <a:buClr>
                <a:srgbClr val="AD0101"/>
              </a:buClr>
              <a:buFont typeface="Arial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Copyright-works of authorship, Trademark, Trade Secret</a:t>
            </a:r>
          </a:p>
          <a:p>
            <a:pPr lvl="1" eaLnBrk="1" hangingPunct="1">
              <a:buClr>
                <a:srgbClr val="C00000"/>
              </a:buClr>
              <a:buFont typeface="Arial" charset="0"/>
              <a:buChar char="–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Similar policy to patents</a:t>
            </a:r>
          </a:p>
          <a:p>
            <a:pPr lvl="1" eaLnBrk="1" hangingPunct="1">
              <a:buClr>
                <a:srgbClr val="C00000"/>
              </a:buClr>
              <a:buFont typeface="Arial" charset="0"/>
              <a:buChar char="–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Special carve-out for works of authorship and other copyrighted materials in your field of expertise or related to your professional field</a:t>
            </a:r>
          </a:p>
          <a:p>
            <a:pPr marL="457200" lvl="1" indent="0" eaLnBrk="1" hangingPunct="1">
              <a:buClr>
                <a:srgbClr val="C00000"/>
              </a:buClr>
              <a:buFont typeface="Arial" charset="0"/>
              <a:buNone/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eaLnBrk="1" hangingPunct="1">
              <a:buClr>
                <a:srgbClr val="C00000"/>
              </a:buClr>
              <a:buFont typeface="Arial" charset="0"/>
              <a:buNone/>
              <a:defRPr/>
            </a:pPr>
            <a:r>
              <a:rPr lang="en-US" sz="1700" dirty="0">
                <a:ea typeface="ＭＳ Ｐゴシック" charset="0"/>
              </a:rPr>
              <a:t>See ASU System website for policies on (i) Patents and </a:t>
            </a:r>
            <a:br>
              <a:rPr lang="en-US" sz="1700" dirty="0">
                <a:ea typeface="ＭＳ Ｐゴシック" charset="0"/>
              </a:rPr>
            </a:br>
            <a:r>
              <a:rPr lang="en-US" sz="1700" dirty="0">
                <a:ea typeface="ＭＳ Ｐゴシック" charset="0"/>
              </a:rPr>
              <a:t>(ii) Intellectual Property Not Subject to Patents.</a:t>
            </a:r>
          </a:p>
          <a:p>
            <a:pPr eaLnBrk="1" hangingPunct="1">
              <a:buClr>
                <a:srgbClr val="C00000"/>
              </a:buClr>
              <a:buFont typeface="Arial" charset="0"/>
              <a:buNone/>
              <a:defRPr/>
            </a:pPr>
            <a:endParaRPr lang="en-US" sz="1700" dirty="0">
              <a:ea typeface="ＭＳ Ｐゴシック" charset="0"/>
            </a:endParaRPr>
          </a:p>
          <a:p>
            <a:pPr eaLnBrk="1" hangingPunct="1">
              <a:buClr>
                <a:srgbClr val="C00000"/>
              </a:buClr>
              <a:buFont typeface="Arial" charset="0"/>
              <a:buNone/>
              <a:defRPr/>
            </a:pPr>
            <a:endParaRPr lang="en-US" sz="1700" dirty="0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52228" name="Picture 3">
            <a:extLst>
              <a:ext uri="{FF2B5EF4-FFF2-40B4-BE49-F238E27FC236}">
                <a16:creationId xmlns:a16="http://schemas.microsoft.com/office/drawing/2014/main" id="{85E1A5D2-EEA3-0AC7-37A5-B1D808ADD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05400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20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4F89-FFCD-4F90-8710-B97C259B8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Research Compliance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0A57BE-4F2D-48D8-BFC1-993970AA1323}"/>
              </a:ext>
            </a:extLst>
          </p:cNvPr>
          <p:cNvSpPr txBox="1">
            <a:spLocks/>
          </p:cNvSpPr>
          <p:nvPr/>
        </p:nvSpPr>
        <p:spPr>
          <a:xfrm>
            <a:off x="1905000" y="1447800"/>
            <a:ext cx="6705600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charset="0"/>
              <a:buNone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Institutional Review Board (IRB)</a:t>
            </a:r>
          </a:p>
          <a:p>
            <a:pPr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charset="0"/>
              <a:buNone/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charset="0"/>
              <a:buNone/>
              <a:defRPr/>
            </a:pPr>
            <a:r>
              <a:rPr 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Cayuse IRB – Online protocol portal</a:t>
            </a:r>
          </a:p>
          <a:p>
            <a:pPr marL="457200" indent="-457200"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Average turn-around 15 days</a:t>
            </a:r>
          </a:p>
          <a:p>
            <a:pPr marL="457200" indent="-457200"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Median: 8 days</a:t>
            </a:r>
          </a:p>
          <a:p>
            <a:pPr marL="457200" indent="-457200"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Full IRB board convenes 1</a:t>
            </a:r>
            <a:r>
              <a:rPr lang="en-US" sz="26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</a:t>
            </a:r>
            <a:r>
              <a:rPr 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Wed of each month</a:t>
            </a:r>
          </a:p>
          <a:p>
            <a:pPr marL="457200" indent="-457200"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Protocols requiring full board must be submitted 2 full weeks before scheduled convening</a:t>
            </a:r>
          </a:p>
          <a:p>
            <a:pPr marL="457200" indent="-457200"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Exempt &amp; expedited protocols can be submitted anytime</a:t>
            </a:r>
          </a:p>
          <a:p>
            <a:pPr marL="457200" indent="-457200"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All assigned for review in order received</a:t>
            </a:r>
          </a:p>
          <a:p>
            <a:pPr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charset="0"/>
              <a:buNone/>
              <a:defRPr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hlinkClick r:id="rId2"/>
            </a:endParaRPr>
          </a:p>
          <a:p>
            <a:pPr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charset="0"/>
              <a:buNone/>
              <a:defRPr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hlinkClick r:id="rId2"/>
            </a:endParaRPr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939FF8AC-2EAE-DF93-F3E3-D1B2D297E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24098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040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CADEE-8F78-4199-A5FD-FF2663415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Research Compliance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4B1D63-2C29-4E21-92E5-ED8C1FACFB16}"/>
              </a:ext>
            </a:extLst>
          </p:cNvPr>
          <p:cNvSpPr txBox="1">
            <a:spLocks/>
          </p:cNvSpPr>
          <p:nvPr/>
        </p:nvSpPr>
        <p:spPr>
          <a:xfrm>
            <a:off x="1905000" y="1447800"/>
            <a:ext cx="6705600" cy="4572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charset="0"/>
              <a:buNone/>
              <a:defRPr/>
            </a:pPr>
            <a:r>
              <a:rPr lang="en-US" sz="3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Institutional Animal Care and Use Committee (IACUC)</a:t>
            </a:r>
          </a:p>
          <a:p>
            <a:pPr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charset="0"/>
              <a:buNone/>
              <a:defRPr/>
            </a:pPr>
            <a:endParaRPr lang="en-US" sz="30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charset="0"/>
              <a:buNone/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Cayuse IRB – Online protocol portal</a:t>
            </a:r>
          </a:p>
          <a:p>
            <a:pPr marL="457200" indent="-457200"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Protocol needs 5 business days for committee to request full board review if not DMR</a:t>
            </a:r>
          </a:p>
          <a:p>
            <a:pPr marL="457200" indent="-457200"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Committee holds program review and facility walk-throughs twice/year</a:t>
            </a:r>
          </a:p>
          <a:p>
            <a:pPr marL="457200" indent="-457200"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Institutional Biosafety Committee (IBC)</a:t>
            </a:r>
          </a:p>
          <a:p>
            <a:pPr marL="457200" indent="-457200"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Meets quarterly</a:t>
            </a:r>
          </a:p>
          <a:p>
            <a:pPr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defRPr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charset="0"/>
              <a:buNone/>
              <a:defRPr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hlinkClick r:id="rId2"/>
            </a:endParaRPr>
          </a:p>
          <a:p>
            <a:pPr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charset="0"/>
              <a:buNone/>
              <a:defRPr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1117882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1884-A2F9-451F-B394-8B72A231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Research Compliance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740421-6CCD-4B8D-893F-25226FBDEF04}"/>
              </a:ext>
            </a:extLst>
          </p:cNvPr>
          <p:cNvSpPr txBox="1">
            <a:spLocks/>
          </p:cNvSpPr>
          <p:nvPr/>
        </p:nvSpPr>
        <p:spPr>
          <a:xfrm>
            <a:off x="1905000" y="1447800"/>
            <a:ext cx="6705600" cy="45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charset="0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CITI Training</a:t>
            </a:r>
            <a:b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hlinkClick r:id="rId2"/>
              </a:rPr>
              <a:t>https://www.citiprogram.org/</a:t>
            </a:r>
            <a:endParaRPr lang="en-US" sz="24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charset="0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charset="0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charset="0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Modules tailored to student/faculty research areas for streamlined training</a:t>
            </a:r>
          </a:p>
          <a:p>
            <a:pPr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charset="0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charset="0"/>
              <a:buNone/>
              <a:defRPr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hlinkClick r:id="rId3"/>
            </a:endParaRPr>
          </a:p>
        </p:txBody>
      </p:sp>
      <p:pic>
        <p:nvPicPr>
          <p:cNvPr id="56324" name="Picture 2">
            <a:extLst>
              <a:ext uri="{FF2B5EF4-FFF2-40B4-BE49-F238E27FC236}">
                <a16:creationId xmlns:a16="http://schemas.microsoft.com/office/drawing/2014/main" id="{7FCE9C1A-C96F-5D93-8073-E3BB50D291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2857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982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92819-C4F5-45C1-A178-7D65D225C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Research Compliance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9AEEE2-BEFD-46C9-BEE5-66BD83BB4A19}"/>
              </a:ext>
            </a:extLst>
          </p:cNvPr>
          <p:cNvSpPr txBox="1">
            <a:spLocks/>
          </p:cNvSpPr>
          <p:nvPr/>
        </p:nvSpPr>
        <p:spPr>
          <a:xfrm>
            <a:off x="1905000" y="1447800"/>
            <a:ext cx="6705600" cy="45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charset="0"/>
              <a:buNone/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Export Controls</a:t>
            </a:r>
          </a:p>
          <a:p>
            <a:pPr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hlinkClick r:id="rId2"/>
              </a:rPr>
              <a:t>http://www.astate.edu/a/ortt/research-compliance/national-security/index.dot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  <a:p>
            <a:pPr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charset="0"/>
              <a:buNone/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International Travel</a:t>
            </a:r>
          </a:p>
          <a:p>
            <a:pPr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Export Controlled Research, Intellectual Property &amp;</a:t>
            </a:r>
            <a:b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Equipment</a:t>
            </a:r>
          </a:p>
          <a:p>
            <a:pPr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Training</a:t>
            </a:r>
          </a:p>
          <a:p>
            <a:pPr defTabSz="457200" eaLnBrk="1" hangingPunct="1">
              <a:spcBef>
                <a:spcPct val="20000"/>
              </a:spcBef>
              <a:buClr>
                <a:srgbClr val="E20000"/>
              </a:buClr>
              <a:buSzPct val="85000"/>
              <a:buFont typeface="Arial" charset="0"/>
              <a:buNone/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6929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7D32-192B-4565-84BE-FFA5452B8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Summary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2D99A32B-05E6-44D8-8814-553B82B3B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Contact RTT for:</a:t>
            </a:r>
          </a:p>
          <a:p>
            <a:pPr lvl="1" eaLnBrk="1" hangingPunct="1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All grant proposal submissions</a:t>
            </a:r>
          </a:p>
          <a:p>
            <a:pPr lvl="1" eaLnBrk="1" hangingPunct="1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Research compliance</a:t>
            </a:r>
          </a:p>
          <a:p>
            <a:pPr lvl="1" eaLnBrk="1" hangingPunct="1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Intellectual property</a:t>
            </a:r>
          </a:p>
          <a:p>
            <a:pPr lvl="1" eaLnBrk="1" hangingPunct="1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Proposal development workshops</a:t>
            </a:r>
          </a:p>
          <a:p>
            <a:pPr lvl="1" eaLnBrk="1" hangingPunct="1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All external funding contracts</a:t>
            </a:r>
          </a:p>
          <a:p>
            <a:pPr lvl="1" eaLnBrk="1" hangingPunct="1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FRAC funding opportunities</a:t>
            </a:r>
          </a:p>
          <a:p>
            <a:pPr lvl="1" eaLnBrk="1" hangingPunct="1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Student research funding &amp; activities</a:t>
            </a:r>
          </a:p>
        </p:txBody>
      </p:sp>
    </p:spTree>
    <p:extLst>
      <p:ext uri="{BB962C8B-B14F-4D97-AF65-F5344CB8AC3E}">
        <p14:creationId xmlns:p14="http://schemas.microsoft.com/office/powerpoint/2010/main" val="1951298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UnivLogo_Stack_2C_Light.png">
            <a:extLst>
              <a:ext uri="{FF2B5EF4-FFF2-40B4-BE49-F238E27FC236}">
                <a16:creationId xmlns:a16="http://schemas.microsoft.com/office/drawing/2014/main" id="{7578D53B-ABC4-AAF2-BD43-8D3EE20BC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350838"/>
            <a:ext cx="124618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DD4CFB-EA48-4B4D-8719-06C072E2100F}"/>
              </a:ext>
            </a:extLst>
          </p:cNvPr>
          <p:cNvCxnSpPr/>
          <p:nvPr/>
        </p:nvCxnSpPr>
        <p:spPr>
          <a:xfrm>
            <a:off x="1741488" y="350838"/>
            <a:ext cx="0" cy="619760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24" name="TextBox 7">
            <a:extLst>
              <a:ext uri="{FF2B5EF4-FFF2-40B4-BE49-F238E27FC236}">
                <a16:creationId xmlns:a16="http://schemas.microsoft.com/office/drawing/2014/main" id="{51B80A8E-5191-B9F1-4524-60091368E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821363"/>
            <a:ext cx="7874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AState.edu</a:t>
            </a:r>
          </a:p>
        </p:txBody>
      </p:sp>
      <p:pic>
        <p:nvPicPr>
          <p:cNvPr id="30725" name="Picture 9" descr="FB-f-Logo__blue_29.png">
            <a:extLst>
              <a:ext uri="{FF2B5EF4-FFF2-40B4-BE49-F238E27FC236}">
                <a16:creationId xmlns:a16="http://schemas.microsoft.com/office/drawing/2014/main" id="{C8C87244-402F-F302-ECBE-B6A4ADC61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103938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0" descr="twitter-bird-light-bgs.png">
            <a:extLst>
              <a:ext uri="{FF2B5EF4-FFF2-40B4-BE49-F238E27FC236}">
                <a16:creationId xmlns:a16="http://schemas.microsoft.com/office/drawing/2014/main" id="{F9A6D070-3931-E089-426E-6B3B7FEE1D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6273800"/>
            <a:ext cx="276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1" descr="world-icon.png">
            <a:extLst>
              <a:ext uri="{FF2B5EF4-FFF2-40B4-BE49-F238E27FC236}">
                <a16:creationId xmlns:a16="http://schemas.microsoft.com/office/drawing/2014/main" id="{24D48188-0ECB-845F-2E6D-AAB19A17AE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5870575"/>
            <a:ext cx="168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Box 12">
            <a:extLst>
              <a:ext uri="{FF2B5EF4-FFF2-40B4-BE49-F238E27FC236}">
                <a16:creationId xmlns:a16="http://schemas.microsoft.com/office/drawing/2014/main" id="{77BC92D5-8911-3D8C-D3A2-FCB842C39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6056313"/>
            <a:ext cx="10509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/ASUJonesboro</a:t>
            </a:r>
          </a:p>
        </p:txBody>
      </p:sp>
      <p:sp>
        <p:nvSpPr>
          <p:cNvPr id="30729" name="TextBox 13">
            <a:extLst>
              <a:ext uri="{FF2B5EF4-FFF2-40B4-BE49-F238E27FC236}">
                <a16:creationId xmlns:a16="http://schemas.microsoft.com/office/drawing/2014/main" id="{4076174A-5BE0-65B8-BA5E-BAB05A9AB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6269038"/>
            <a:ext cx="11303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@ASUJonesboro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DC2ED7-CBB7-4569-9AE6-BC2A784081CB}"/>
              </a:ext>
            </a:extLst>
          </p:cNvPr>
          <p:cNvSpPr txBox="1"/>
          <p:nvPr/>
        </p:nvSpPr>
        <p:spPr>
          <a:xfrm>
            <a:off x="1905000" y="4187825"/>
            <a:ext cx="6705600" cy="22590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Travis Marsico, PhD</a:t>
            </a:r>
          </a:p>
          <a:p>
            <a:pPr algn="ctr" eaLnBrk="1" hangingPunct="1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Interim Vice Provost for Research and Technology Transfer</a:t>
            </a:r>
            <a:b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Interim Executive Director of the Arkansas Biosciences Institute</a:t>
            </a:r>
          </a:p>
          <a:p>
            <a:pPr algn="ctr" eaLnBrk="1" hangingPunct="1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Professor of Botany</a:t>
            </a:r>
          </a:p>
          <a:p>
            <a:pPr algn="ctr" eaLnBrk="1" hangingPunct="1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hlinkClick r:id="rId7"/>
              </a:rPr>
              <a:t>tmarsico@AState.edu</a:t>
            </a:r>
            <a:endParaRPr lang="en-US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FF0000"/>
              </a:buClr>
              <a:defRPr/>
            </a:pPr>
            <a:endParaRPr lang="en-US" alt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E85AEE-1A67-43CD-BA2B-650367284E02}"/>
              </a:ext>
            </a:extLst>
          </p:cNvPr>
          <p:cNvSpPr/>
          <p:nvPr/>
        </p:nvSpPr>
        <p:spPr>
          <a:xfrm>
            <a:off x="1970088" y="279400"/>
            <a:ext cx="6904037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Research and Technology Transfer Office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/>
            </a:endParaRPr>
          </a:p>
        </p:txBody>
      </p:sp>
      <p:pic>
        <p:nvPicPr>
          <p:cNvPr id="30732" name="Picture 2">
            <a:extLst>
              <a:ext uri="{FF2B5EF4-FFF2-40B4-BE49-F238E27FC236}">
                <a16:creationId xmlns:a16="http://schemas.microsoft.com/office/drawing/2014/main" id="{CF00173B-11EE-F622-827B-9AD0BB60E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24431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UnivLogo_Stack_2C_Light.png">
            <a:extLst>
              <a:ext uri="{FF2B5EF4-FFF2-40B4-BE49-F238E27FC236}">
                <a16:creationId xmlns:a16="http://schemas.microsoft.com/office/drawing/2014/main" id="{63CCF63E-833E-7615-E6E0-D94EE80A0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350838"/>
            <a:ext cx="124618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D7F56F-C570-48F4-9323-F31EAF7322EE}"/>
              </a:ext>
            </a:extLst>
          </p:cNvPr>
          <p:cNvCxnSpPr/>
          <p:nvPr/>
        </p:nvCxnSpPr>
        <p:spPr>
          <a:xfrm>
            <a:off x="1741488" y="350838"/>
            <a:ext cx="0" cy="619760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0" name="TextBox 7">
            <a:extLst>
              <a:ext uri="{FF2B5EF4-FFF2-40B4-BE49-F238E27FC236}">
                <a16:creationId xmlns:a16="http://schemas.microsoft.com/office/drawing/2014/main" id="{944811C0-7700-B570-9341-C7523C5C8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821363"/>
            <a:ext cx="7874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AState.edu</a:t>
            </a:r>
          </a:p>
        </p:txBody>
      </p:sp>
      <p:pic>
        <p:nvPicPr>
          <p:cNvPr id="29701" name="Picture 9" descr="FB-f-Logo__blue_29.png">
            <a:extLst>
              <a:ext uri="{FF2B5EF4-FFF2-40B4-BE49-F238E27FC236}">
                <a16:creationId xmlns:a16="http://schemas.microsoft.com/office/drawing/2014/main" id="{6424A96F-F380-02C1-FFB7-EAFB015CD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103938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0" descr="twitter-bird-light-bgs.png">
            <a:extLst>
              <a:ext uri="{FF2B5EF4-FFF2-40B4-BE49-F238E27FC236}">
                <a16:creationId xmlns:a16="http://schemas.microsoft.com/office/drawing/2014/main" id="{C85CC32D-D599-2A28-E01F-5CF47D187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6273800"/>
            <a:ext cx="276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1" descr="world-icon.png">
            <a:extLst>
              <a:ext uri="{FF2B5EF4-FFF2-40B4-BE49-F238E27FC236}">
                <a16:creationId xmlns:a16="http://schemas.microsoft.com/office/drawing/2014/main" id="{44EB727F-8B07-2C3F-8A51-012174F1FC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5870575"/>
            <a:ext cx="168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12">
            <a:extLst>
              <a:ext uri="{FF2B5EF4-FFF2-40B4-BE49-F238E27FC236}">
                <a16:creationId xmlns:a16="http://schemas.microsoft.com/office/drawing/2014/main" id="{B483BD4A-4A2A-F5F1-B673-84FFE51F8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6056313"/>
            <a:ext cx="10509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/ASUJonesboro</a:t>
            </a:r>
          </a:p>
        </p:txBody>
      </p:sp>
      <p:sp>
        <p:nvSpPr>
          <p:cNvPr id="29705" name="TextBox 13">
            <a:extLst>
              <a:ext uri="{FF2B5EF4-FFF2-40B4-BE49-F238E27FC236}">
                <a16:creationId xmlns:a16="http://schemas.microsoft.com/office/drawing/2014/main" id="{9993129C-21B8-B183-B3C9-9A6F6F0F0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6269038"/>
            <a:ext cx="11303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@ASUJonesboro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AFA07A-1C22-41D4-B565-242140A26EA8}"/>
              </a:ext>
            </a:extLst>
          </p:cNvPr>
          <p:cNvSpPr txBox="1"/>
          <p:nvPr/>
        </p:nvSpPr>
        <p:spPr>
          <a:xfrm>
            <a:off x="1970088" y="1385888"/>
            <a:ext cx="6783387" cy="490570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R2 Carnegie Classification: </a:t>
            </a:r>
          </a:p>
          <a:p>
            <a:pPr eaLnBrk="1" hangingPunct="1">
              <a:defRPr/>
            </a:pPr>
            <a:r>
              <a:rPr lang="en-US" altLang="en-US" sz="2800" b="1" dirty="0">
                <a:latin typeface="Calibri" panose="020F0502020204030204" pitchFamily="34" charset="0"/>
              </a:rPr>
              <a:t>Doctoral University: High Research Activity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i="1" dirty="0">
                <a:latin typeface="Calibri" panose="020F0502020204030204" pitchFamily="34" charset="0"/>
              </a:rPr>
              <a:t>Peer institutions</a:t>
            </a:r>
            <a:r>
              <a:rPr lang="en-US" altLang="en-US" dirty="0">
                <a:latin typeface="Calibri" panose="020F0502020204030204" pitchFamily="34" charset="0"/>
              </a:rPr>
              <a:t>: Wake Forest, Georgia Southern, East Carolina, East Tennessee, Kennesaw State, Texas State, UALR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FY23 sponsored proposals: 75 from 44 PIs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FY23 sponsored total requests: $83 Million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FY23 new sponsored awards: $24.6 Million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FY23 sponsored expenditures: $27.5 Million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Federally negotiated Indirect Cost Rate (IDC) is 41.30 MTDC%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ts val="2200"/>
              </a:lnSpc>
              <a:buFont typeface="Wingdings" panose="05000000000000000000" pitchFamily="2" charset="2"/>
              <a:buChar char="§"/>
              <a:defRPr/>
            </a:pPr>
            <a:endParaRPr lang="en-US" altLang="en-US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70C412-2A59-49DF-B051-B179AE550DCA}"/>
              </a:ext>
            </a:extLst>
          </p:cNvPr>
          <p:cNvSpPr/>
          <p:nvPr/>
        </p:nvSpPr>
        <p:spPr>
          <a:xfrm>
            <a:off x="1970088" y="298450"/>
            <a:ext cx="34575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Arial"/>
              </a:rPr>
              <a:t>Research Overview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B1B8DF63-F355-4232-8908-F29FC154BE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6934200" cy="52578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800" dirty="0"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Ashley Pinkard, MPA CRA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Executive Director for Research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hlinkClick r:id="rId2"/>
              </a:rPr>
              <a:t>apinkard@astate.edu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F6D62912-E5A7-4755-8A1A-A92D4C9252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6294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Research &amp; Technology Transfer Office:</a:t>
            </a:r>
            <a:b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Research Development</a:t>
            </a:r>
          </a:p>
        </p:txBody>
      </p:sp>
      <p:pic>
        <p:nvPicPr>
          <p:cNvPr id="32772" name="Picture 1">
            <a:extLst>
              <a:ext uri="{FF2B5EF4-FFF2-40B4-BE49-F238E27FC236}">
                <a16:creationId xmlns:a16="http://schemas.microsoft.com/office/drawing/2014/main" id="{663C24AB-298A-6E2E-2A8F-49172C862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638300"/>
            <a:ext cx="2365375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B1B8DF63-F355-4232-8908-F29FC154BE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6934200" cy="52578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Morgan Speer, MBA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Director of Proposal Development</a:t>
            </a:r>
          </a:p>
          <a:p>
            <a:pPr marL="457200" lvl="1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dirty="0">
                <a:ea typeface="+mn-ea"/>
                <a:hlinkClick r:id="rId2"/>
              </a:rPr>
              <a:t>mospeer@astate.edu</a:t>
            </a:r>
            <a:endParaRPr lang="en-US" altLang="en-US" dirty="0">
              <a:ea typeface="+mn-ea"/>
            </a:endParaRPr>
          </a:p>
          <a:p>
            <a:pPr marL="457200" lvl="1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F6D62912-E5A7-4755-8A1A-A92D4C9252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6294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Research &amp; Technology Transfer Office:</a:t>
            </a:r>
            <a:b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Development</a:t>
            </a:r>
          </a:p>
        </p:txBody>
      </p:sp>
      <p:pic>
        <p:nvPicPr>
          <p:cNvPr id="33796" name="Picture 1">
            <a:extLst>
              <a:ext uri="{FF2B5EF4-FFF2-40B4-BE49-F238E27FC236}">
                <a16:creationId xmlns:a16="http://schemas.microsoft.com/office/drawing/2014/main" id="{E6B44159-80D6-F117-ED5C-5D5B8BFB9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17638"/>
            <a:ext cx="198278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513E6BDE-F158-4251-B09E-013E472A3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6934200" cy="52578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Latonya Tidwell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Director of Grants &amp; Contracts</a:t>
            </a:r>
            <a:b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(</a:t>
            </a:r>
            <a:r>
              <a:rPr lang="en-US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Contracts, Awards &amp; Agreements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)</a:t>
            </a:r>
            <a:b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hlinkClick r:id="rId2"/>
              </a:rPr>
              <a:t>ltidwell@astate.edu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C028E570-8160-40BC-B204-D104ED8DE2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6294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Research &amp; Technology Transfer Office:</a:t>
            </a:r>
            <a:b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Grants and Contracts</a:t>
            </a:r>
          </a:p>
        </p:txBody>
      </p:sp>
      <p:pic>
        <p:nvPicPr>
          <p:cNvPr id="34820" name="Picture 1">
            <a:extLst>
              <a:ext uri="{FF2B5EF4-FFF2-40B4-BE49-F238E27FC236}">
                <a16:creationId xmlns:a16="http://schemas.microsoft.com/office/drawing/2014/main" id="{272214FC-FEF6-9A25-77E7-D435C6C9C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1524000"/>
            <a:ext cx="2644775" cy="26431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4334AA86-7BB8-4507-9BE8-5997FF0ED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6934200" cy="4800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Jenny Estes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Director of Research Compliance</a:t>
            </a:r>
            <a:b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(</a:t>
            </a:r>
            <a:r>
              <a:rPr lang="en-US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IRB, IACUC, IBC &amp; Export Controls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)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hlinkClick r:id="rId2"/>
              </a:rPr>
              <a:t>jlestes@astate.edu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FC3C2FF3-15C9-4369-B295-42FC1F4E04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6294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Research &amp; Technology Transfer Office:</a:t>
            </a:r>
            <a:b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Research Compliance</a:t>
            </a:r>
          </a:p>
        </p:txBody>
      </p:sp>
      <p:pic>
        <p:nvPicPr>
          <p:cNvPr id="35844" name="Picture 1">
            <a:extLst>
              <a:ext uri="{FF2B5EF4-FFF2-40B4-BE49-F238E27FC236}">
                <a16:creationId xmlns:a16="http://schemas.microsoft.com/office/drawing/2014/main" id="{DEEE7D49-EED4-CB25-960E-4850B6645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716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F629AF72-B7DD-9706-E3AD-1650DB9C0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Research &amp; Technology Transfer Office:</a:t>
            </a:r>
            <a:br>
              <a:rPr lang="en-US" altLang="en-US" sz="3200"/>
            </a:br>
            <a:r>
              <a:rPr lang="en-US" altLang="en-US" sz="3200"/>
              <a:t>Research 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332A9-060F-46D9-BC92-7546B53A9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Kellie Watson, MS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Compliance Coordinator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IRB, IACUC, IBC &amp; Export Controls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kkaletsch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@astate.edu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36868" name="Picture 3">
            <a:extLst>
              <a:ext uri="{FF2B5EF4-FFF2-40B4-BE49-F238E27FC236}">
                <a16:creationId xmlns:a16="http://schemas.microsoft.com/office/drawing/2014/main" id="{918809D4-8B0F-22BB-888F-3E99FBAE1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16075"/>
            <a:ext cx="24384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E2D4CFB6-FF10-48CE-B452-41D2C576B0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6934200" cy="4800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Luna Acosta, MBA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Director of Intellectual Property &amp; Marketing</a:t>
            </a:r>
            <a:b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</a:b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Catalyst Incubator Manager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hlinkClick r:id="rId2"/>
              </a:rPr>
              <a:t>lunnold@astate.edu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D5253374-F1FC-4F9E-9B79-53CBFA23B2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6294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Research &amp; Technology Transfer Office:</a:t>
            </a:r>
            <a:b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Technology Transfer</a:t>
            </a:r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D9690B82-6E3B-A1C5-0B8E-43D40A3BB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600200"/>
            <a:ext cx="2476500" cy="2578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E2D4CFB6-FF10-48CE-B452-41D2C576B0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6934200" cy="4800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Kari Harris, MS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Director of Student Research</a:t>
            </a:r>
            <a:b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hlinkClick r:id="rId2"/>
              </a:rPr>
              <a:t>kharris@astate.edu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D5253374-F1FC-4F9E-9B79-53CBFA23B2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6294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Research &amp; Technology Transfer Office:</a:t>
            </a:r>
            <a:b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Student Research</a:t>
            </a:r>
          </a:p>
        </p:txBody>
      </p:sp>
      <p:pic>
        <p:nvPicPr>
          <p:cNvPr id="38916" name="Picture 8" descr="Kari Harris">
            <a:extLst>
              <a:ext uri="{FF2B5EF4-FFF2-40B4-BE49-F238E27FC236}">
                <a16:creationId xmlns:a16="http://schemas.microsoft.com/office/drawing/2014/main" id="{4CF6AB79-10B7-E346-63C7-1BDB8D8A9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17638"/>
            <a:ext cx="2819400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F984D8C0-6847-1261-B172-5DF475F1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Research and Technology Transfer Office:</a:t>
            </a:r>
            <a:br>
              <a:rPr lang="en-US" altLang="en-US" sz="2800"/>
            </a:br>
            <a:r>
              <a:rPr lang="en-US" altLang="en-US" sz="2800"/>
              <a:t>Student Research &amp; Research Development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892A83-4D5B-41C6-8374-784FB91FD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Umhoefer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MPA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Coordinator,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UandI-DEECoDE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Administrative Coordinator, RTT</a:t>
            </a:r>
          </a:p>
        </p:txBody>
      </p:sp>
      <p:pic>
        <p:nvPicPr>
          <p:cNvPr id="39940" name="Content Placeholder 3">
            <a:extLst>
              <a:ext uri="{FF2B5EF4-FFF2-40B4-BE49-F238E27FC236}">
                <a16:creationId xmlns:a16="http://schemas.microsoft.com/office/drawing/2014/main" id="{5511843F-1A2F-A9FF-729E-220ADDA90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676400"/>
            <a:ext cx="27432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2C297F8A-1A18-4401-8AE5-F84125509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3429000" cy="46482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ea typeface="+mn-ea"/>
            </a:endParaRP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C35E6192-A24A-48F2-B8D4-6E4AE4365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629400" cy="114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Research &amp; Technology Transfer Office</a:t>
            </a:r>
          </a:p>
        </p:txBody>
      </p:sp>
      <p:pic>
        <p:nvPicPr>
          <p:cNvPr id="40964" name="Picture 1">
            <a:extLst>
              <a:ext uri="{FF2B5EF4-FFF2-40B4-BE49-F238E27FC236}">
                <a16:creationId xmlns:a16="http://schemas.microsoft.com/office/drawing/2014/main" id="{9893EF46-A449-1361-B715-DEDB34123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1668463"/>
            <a:ext cx="2432050" cy="2432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8767F4-2637-4715-A292-A5D16A70C52E}"/>
              </a:ext>
            </a:extLst>
          </p:cNvPr>
          <p:cNvSpPr/>
          <p:nvPr/>
        </p:nvSpPr>
        <p:spPr>
          <a:xfrm>
            <a:off x="3009900" y="4349750"/>
            <a:ext cx="45720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Lara Buford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Manager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Funds Coordinator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lbuford@astate.edu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6F28F32D-A059-7C99-BDC6-FB67BCC45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638" y="1600200"/>
            <a:ext cx="7315200" cy="4953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b="1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 b="1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 b="1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600" b="1"/>
              <a:t>Research &amp; Technology Transfer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600">
                <a:hlinkClick r:id="rId2"/>
              </a:rPr>
              <a:t>research@astate.edu</a:t>
            </a:r>
            <a:endParaRPr lang="en-US" altLang="en-US" sz="360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600"/>
              <a:t>Ext:2694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80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2000"/>
          </a:p>
        </p:txBody>
      </p:sp>
      <p:pic>
        <p:nvPicPr>
          <p:cNvPr id="59395" name="Picture 2">
            <a:extLst>
              <a:ext uri="{FF2B5EF4-FFF2-40B4-BE49-F238E27FC236}">
                <a16:creationId xmlns:a16="http://schemas.microsoft.com/office/drawing/2014/main" id="{C2A0EA4E-4767-C231-C112-4040CC337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62000"/>
            <a:ext cx="5781675" cy="13573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F16EF9E8-14FA-CB6B-AAD0-F19E18283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Proposal Notice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98B5F-CD93-49CD-87E1-80E4A38C2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</a:rPr>
              <a:t>Newly Implemented Proposal Notice Form Goals</a:t>
            </a:r>
            <a:r>
              <a:rPr lang="en-US" dirty="0">
                <a:solidFill>
                  <a:prstClr val="black"/>
                </a:solidFill>
              </a:rPr>
              <a:t>:</a:t>
            </a:r>
            <a:endParaRPr lang="en-US" u="sng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</a:rPr>
              <a:t>Early proposal contact = greater success with funding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</a:rPr>
              <a:t>Better internal record keeping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</a:rPr>
              <a:t>Performance metrics for better informed resubmissions </a:t>
            </a:r>
          </a:p>
          <a:p>
            <a:pPr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</a:rPr>
              <a:t>Find the form on the RTT website here: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hlinkClick r:id="rId2"/>
              </a:rPr>
              <a:t>https://app.smartsheet.com/b/form/5dcc5d258518469683b30a9c10b7abe1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99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E534A-DFAC-45B0-B6F0-18B53A8E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Research &amp; Technology Transfer (RTT)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6C3D3-B9C0-44B9-8F7A-68F3AD168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1981200"/>
            <a:ext cx="6629400" cy="3200400"/>
          </a:xfrm>
        </p:spPr>
        <p:txBody>
          <a:bodyPr>
            <a:normAutofit fontScale="92500"/>
          </a:bodyPr>
          <a:lstStyle/>
          <a:p>
            <a:pPr eaLnBrk="1" hangingPunct="1">
              <a:buClr>
                <a:srgbClr val="AD0101"/>
              </a:buClr>
              <a:defRPr/>
            </a:pPr>
            <a:r>
              <a:rPr lang="en-US" altLang="ja-JP" sz="2800" dirty="0">
                <a:solidFill>
                  <a:srgbClr val="303030"/>
                </a:solidFill>
              </a:rPr>
              <a:t>Research Development &amp; Acceleration </a:t>
            </a:r>
          </a:p>
          <a:p>
            <a:pPr eaLnBrk="1" hangingPunct="1">
              <a:buClr>
                <a:srgbClr val="AD0101"/>
              </a:buClr>
              <a:defRPr/>
            </a:pPr>
            <a:r>
              <a:rPr lang="en-US" altLang="en-US" sz="2800" dirty="0">
                <a:solidFill>
                  <a:srgbClr val="303030"/>
                </a:solidFill>
              </a:rPr>
              <a:t>Partner for project/research development, proposal development, strategic funding planning, submissions, &amp; tracking of all</a:t>
            </a:r>
            <a:br>
              <a:rPr lang="en-US" altLang="en-US" sz="2800" dirty="0">
                <a:solidFill>
                  <a:srgbClr val="303030"/>
                </a:solidFill>
              </a:rPr>
            </a:br>
            <a:r>
              <a:rPr lang="en-US" altLang="en-US" sz="2800" dirty="0">
                <a:solidFill>
                  <a:srgbClr val="303030"/>
                </a:solidFill>
              </a:rPr>
              <a:t>sponsored programs</a:t>
            </a:r>
          </a:p>
          <a:p>
            <a:pPr eaLnBrk="1" hangingPunct="1">
              <a:buClr>
                <a:srgbClr val="AD0101"/>
              </a:buClr>
              <a:defRPr/>
            </a:pPr>
            <a:r>
              <a:rPr lang="en-US" altLang="en-US" sz="2800" dirty="0">
                <a:solidFill>
                  <a:srgbClr val="303030"/>
                </a:solidFill>
              </a:rPr>
              <a:t>Student research &amp; creativity development</a:t>
            </a:r>
          </a:p>
        </p:txBody>
      </p:sp>
    </p:spTree>
    <p:extLst>
      <p:ext uri="{BB962C8B-B14F-4D97-AF65-F5344CB8AC3E}">
        <p14:creationId xmlns:p14="http://schemas.microsoft.com/office/powerpoint/2010/main" val="978083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5408F-111E-4A4B-A6B0-31FA00821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Research &amp; Technology Transfer (RTT)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D762A-1DDE-4C59-A514-309D40D8E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05000"/>
            <a:ext cx="6477000" cy="3124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AD0101"/>
              </a:buClr>
              <a:buFont typeface="Arial"/>
              <a:buChar char="•"/>
              <a:defRPr/>
            </a:pPr>
            <a:r>
              <a:rPr lang="en-US" sz="2800" dirty="0">
                <a:solidFill>
                  <a:srgbClr val="303030"/>
                </a:solidFill>
                <a:ea typeface="+mn-ea"/>
              </a:rPr>
              <a:t>Negotiate all award contracts &amp; agreements</a:t>
            </a:r>
          </a:p>
          <a:p>
            <a:pPr eaLnBrk="1" fontAlgn="auto" hangingPunct="1">
              <a:spcAft>
                <a:spcPts val="0"/>
              </a:spcAft>
              <a:buClr>
                <a:srgbClr val="AD0101"/>
              </a:buClr>
              <a:buFont typeface="Arial"/>
              <a:buChar char="•"/>
              <a:defRPr/>
            </a:pPr>
            <a:r>
              <a:rPr lang="en-US" sz="2800" dirty="0">
                <a:solidFill>
                  <a:srgbClr val="303030"/>
                </a:solidFill>
                <a:ea typeface="+mn-ea"/>
              </a:rPr>
              <a:t>AOR Signatory for University</a:t>
            </a:r>
          </a:p>
          <a:p>
            <a:pPr eaLnBrk="1" fontAlgn="auto" hangingPunct="1">
              <a:spcAft>
                <a:spcPts val="0"/>
              </a:spcAft>
              <a:buClr>
                <a:srgbClr val="AD0101"/>
              </a:buClr>
              <a:buFont typeface="Arial"/>
              <a:buChar char="•"/>
              <a:defRPr/>
            </a:pPr>
            <a:r>
              <a:rPr lang="en-US" sz="2800" dirty="0">
                <a:solidFill>
                  <a:srgbClr val="303030"/>
                </a:solidFill>
                <a:ea typeface="+mn-ea"/>
              </a:rPr>
              <a:t>Provide tailored research development and proposal writing seminars</a:t>
            </a:r>
            <a:endParaRPr lang="en-US" sz="28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3102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569C2-5672-434E-B97B-163D7CB81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Research &amp; Technology Transfer (RTT)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250AD86E-B45A-F961-8502-516B37D70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1828800"/>
            <a:ext cx="6477000" cy="2971800"/>
          </a:xfrm>
        </p:spPr>
        <p:txBody>
          <a:bodyPr/>
          <a:lstStyle/>
          <a:p>
            <a:pPr eaLnBrk="1" hangingPunct="1">
              <a:buClr>
                <a:srgbClr val="AD0101"/>
              </a:buClr>
            </a:pPr>
            <a:r>
              <a:rPr lang="en-US" altLang="en-US" sz="2800" b="1" u="sng">
                <a:solidFill>
                  <a:srgbClr val="303030"/>
                </a:solidFill>
              </a:rPr>
              <a:t>All </a:t>
            </a:r>
            <a:r>
              <a:rPr lang="en-US" altLang="en-US" sz="2800" u="sng">
                <a:solidFill>
                  <a:srgbClr val="303030"/>
                </a:solidFill>
              </a:rPr>
              <a:t>extramural funding requests</a:t>
            </a:r>
            <a:r>
              <a:rPr lang="en-US" altLang="en-US" sz="2800">
                <a:solidFill>
                  <a:srgbClr val="303030"/>
                </a:solidFill>
              </a:rPr>
              <a:t> must be submitted through our office. We are the official point of contact for A-State.</a:t>
            </a:r>
          </a:p>
          <a:p>
            <a:pPr eaLnBrk="1" hangingPunct="1">
              <a:buClr>
                <a:srgbClr val="AD0101"/>
              </a:buClr>
            </a:pPr>
            <a:r>
              <a:rPr lang="en-US" altLang="en-US" sz="2800">
                <a:solidFill>
                  <a:srgbClr val="303030"/>
                </a:solidFill>
              </a:rPr>
              <a:t>Online CAYUSE system for approval of all extramural grant proposals (both RTT &amp; Advancement).</a:t>
            </a:r>
          </a:p>
        </p:txBody>
      </p:sp>
    </p:spTree>
    <p:extLst>
      <p:ext uri="{BB962C8B-B14F-4D97-AF65-F5344CB8AC3E}">
        <p14:creationId xmlns:p14="http://schemas.microsoft.com/office/powerpoint/2010/main" val="1654054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30D48-A9A9-46BB-AB64-03D276044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A-State External Award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A2BC4-EB0C-4B15-8160-4BA2663B0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1447800"/>
            <a:ext cx="6705600" cy="43434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rgbClr val="E20000"/>
              </a:buClr>
              <a:buSzPct val="85000"/>
              <a:buFont typeface="Arial"/>
              <a:buChar char="•"/>
              <a:defRPr/>
            </a:pPr>
            <a:r>
              <a:rPr lang="en-US" sz="2700" dirty="0">
                <a:solidFill>
                  <a:prstClr val="black"/>
                </a:solidFill>
                <a:ea typeface="+mn-ea"/>
              </a:rPr>
              <a:t>We (RTT) can help :	</a:t>
            </a:r>
          </a:p>
          <a:p>
            <a:pPr marL="617220" lvl="1" indent="-342900" eaLnBrk="1" fontAlgn="auto" hangingPunct="1">
              <a:spcAft>
                <a:spcPts val="0"/>
              </a:spcAft>
              <a:buClr>
                <a:srgbClr val="CCB400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646B86"/>
                </a:solidFill>
                <a:ea typeface="+mn-ea"/>
              </a:rPr>
              <a:t>review the solicitation </a:t>
            </a:r>
          </a:p>
          <a:p>
            <a:pPr marL="617220" lvl="1" indent="-342900" eaLnBrk="1" fontAlgn="auto" hangingPunct="1">
              <a:spcAft>
                <a:spcPts val="0"/>
              </a:spcAft>
              <a:buClr>
                <a:srgbClr val="CCB400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646B86"/>
                </a:solidFill>
                <a:ea typeface="+mn-ea"/>
              </a:rPr>
              <a:t>ensure eligibility</a:t>
            </a:r>
          </a:p>
          <a:p>
            <a:pPr marL="617220" lvl="1" indent="-342900" eaLnBrk="1" fontAlgn="auto" hangingPunct="1">
              <a:spcAft>
                <a:spcPts val="0"/>
              </a:spcAft>
              <a:buClr>
                <a:srgbClr val="CCB400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646B86"/>
                </a:solidFill>
                <a:ea typeface="+mn-ea"/>
              </a:rPr>
              <a:t>examine basic requirements, etc.</a:t>
            </a:r>
          </a:p>
          <a:p>
            <a:pPr marL="617220" lvl="1" indent="-342900" eaLnBrk="1" fontAlgn="auto" hangingPunct="1">
              <a:spcAft>
                <a:spcPts val="0"/>
              </a:spcAft>
              <a:buClr>
                <a:srgbClr val="CCB400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646B86"/>
                </a:solidFill>
                <a:ea typeface="+mn-ea"/>
              </a:rPr>
              <a:t>make contact with program officer or sponsor</a:t>
            </a:r>
          </a:p>
          <a:p>
            <a:pPr eaLnBrk="1" fontAlgn="auto" hangingPunct="1">
              <a:spcAft>
                <a:spcPts val="0"/>
              </a:spcAft>
              <a:buClr>
                <a:srgbClr val="E20000"/>
              </a:buClr>
              <a:buSzPct val="85000"/>
              <a:buFont typeface="Arial"/>
              <a:buChar char="•"/>
              <a:defRPr/>
            </a:pPr>
            <a:r>
              <a:rPr lang="en-US" sz="2700" dirty="0">
                <a:solidFill>
                  <a:prstClr val="black"/>
                </a:solidFill>
                <a:ea typeface="+mn-ea"/>
              </a:rPr>
              <a:t>Early communication also helps us:</a:t>
            </a:r>
          </a:p>
          <a:p>
            <a:pPr marL="617220" lvl="1" indent="-342900" eaLnBrk="1" fontAlgn="auto" hangingPunct="1">
              <a:spcAft>
                <a:spcPts val="0"/>
              </a:spcAft>
              <a:buClr>
                <a:srgbClr val="FFC000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646B86"/>
                </a:solidFill>
                <a:ea typeface="+mn-ea"/>
              </a:rPr>
              <a:t>manage work flow &amp; hold proposal development meetings</a:t>
            </a:r>
          </a:p>
          <a:p>
            <a:pPr marL="617220" lvl="1" indent="-342900" eaLnBrk="1" fontAlgn="auto" hangingPunct="1">
              <a:spcAft>
                <a:spcPts val="0"/>
              </a:spcAft>
              <a:buClr>
                <a:srgbClr val="FFC000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646B86"/>
                </a:solidFill>
                <a:ea typeface="+mn-ea"/>
              </a:rPr>
              <a:t>properly review the proposal and budget</a:t>
            </a:r>
          </a:p>
          <a:p>
            <a:pPr marL="617220" lvl="1" indent="-342900" eaLnBrk="1" fontAlgn="auto" hangingPunct="1">
              <a:spcAft>
                <a:spcPts val="0"/>
              </a:spcAft>
              <a:buClr>
                <a:srgbClr val="FFC000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646B86"/>
                </a:solidFill>
                <a:ea typeface="+mn-ea"/>
              </a:rPr>
              <a:t>leaves time for questions, revisions, etc.</a:t>
            </a:r>
          </a:p>
          <a:p>
            <a:pPr eaLnBrk="1" fontAlgn="auto" hangingPunct="1">
              <a:spcAft>
                <a:spcPts val="0"/>
              </a:spcAft>
              <a:buClr>
                <a:srgbClr val="E20000"/>
              </a:buClr>
              <a:buSzPct val="85000"/>
              <a:buFont typeface="Arial"/>
              <a:buChar char="•"/>
              <a:defRPr/>
            </a:pPr>
            <a:r>
              <a:rPr lang="en-US" sz="2700" dirty="0">
                <a:solidFill>
                  <a:prstClr val="black"/>
                </a:solidFill>
                <a:ea typeface="+mn-ea"/>
              </a:rPr>
              <a:t>First contact with RTT should be when you are considering a submission or immediately after you decide to submit.</a:t>
            </a:r>
          </a:p>
          <a:p>
            <a:pPr eaLnBrk="1" fontAlgn="auto" hangingPunct="1">
              <a:spcAft>
                <a:spcPts val="0"/>
              </a:spcAft>
              <a:buClr>
                <a:srgbClr val="E20000"/>
              </a:buClr>
              <a:buSzPct val="85000"/>
              <a:buFont typeface="Arial"/>
              <a:buChar char="•"/>
              <a:defRPr/>
            </a:pPr>
            <a:endParaRPr lang="en-US" sz="2700" dirty="0">
              <a:solidFill>
                <a:prstClr val="black"/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Clr>
                <a:srgbClr val="E20000"/>
              </a:buClr>
              <a:buSzPct val="85000"/>
              <a:buFont typeface="Arial"/>
              <a:buChar char="•"/>
              <a:defRPr/>
            </a:pPr>
            <a:endParaRPr lang="en-US" sz="2700" dirty="0">
              <a:solidFill>
                <a:prstClr val="black"/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Clr>
                <a:srgbClr val="E20000"/>
              </a:buClr>
              <a:buFont typeface="Arial"/>
              <a:buChar char="•"/>
              <a:defRPr/>
            </a:pPr>
            <a:endParaRPr lang="en-US" b="1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0953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0B730-C139-405C-9688-8777EC70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A-State External Award Process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5B38DF8B-88AF-B6BA-E616-C10C92514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371600"/>
            <a:ext cx="6629400" cy="5257800"/>
          </a:xfrm>
        </p:spPr>
        <p:txBody>
          <a:bodyPr/>
          <a:lstStyle/>
          <a:p>
            <a:pPr marL="514350" indent="-514350" eaLnBrk="1" hangingPunct="1">
              <a:buClr>
                <a:srgbClr val="E20000"/>
              </a:buClr>
              <a:buSzPct val="85000"/>
              <a:buFont typeface="Calibri" panose="020F0502020204030204" pitchFamily="34" charset="0"/>
              <a:buAutoNum type="arabicPeriod"/>
            </a:pPr>
            <a:r>
              <a:rPr lang="en-US" altLang="en-US" sz="2600">
                <a:solidFill>
                  <a:srgbClr val="000000"/>
                </a:solidFill>
              </a:rPr>
              <a:t>Approval from Chair or Dean, Contact RTT </a:t>
            </a:r>
          </a:p>
          <a:p>
            <a:pPr marL="514350" indent="-514350" eaLnBrk="1" hangingPunct="1">
              <a:buClr>
                <a:srgbClr val="E20000"/>
              </a:buClr>
              <a:buSzPct val="85000"/>
              <a:buFont typeface="Calibri" panose="020F0502020204030204" pitchFamily="34" charset="0"/>
              <a:buAutoNum type="arabicPeriod"/>
            </a:pPr>
            <a:r>
              <a:rPr lang="en-US" altLang="en-US" sz="2600">
                <a:solidFill>
                  <a:srgbClr val="000000"/>
                </a:solidFill>
              </a:rPr>
              <a:t>Proposal Development Team Meetings</a:t>
            </a:r>
          </a:p>
          <a:p>
            <a:pPr marL="514350" indent="-514350" eaLnBrk="1" hangingPunct="1">
              <a:buClr>
                <a:srgbClr val="E20000"/>
              </a:buClr>
              <a:buSzPct val="85000"/>
              <a:buFont typeface="Calibri" panose="020F0502020204030204" pitchFamily="34" charset="0"/>
              <a:buAutoNum type="arabicPeriod"/>
            </a:pPr>
            <a:r>
              <a:rPr lang="en-US" altLang="en-US" sz="2600">
                <a:solidFill>
                  <a:srgbClr val="000000"/>
                </a:solidFill>
              </a:rPr>
              <a:t>Route Proposal in Cayuse Approval Chain</a:t>
            </a:r>
          </a:p>
          <a:p>
            <a:pPr marL="514350" indent="-514350" eaLnBrk="1" hangingPunct="1">
              <a:buClr>
                <a:srgbClr val="E20000"/>
              </a:buClr>
              <a:buSzPct val="85000"/>
              <a:buFont typeface="Calibri" panose="020F0502020204030204" pitchFamily="34" charset="0"/>
              <a:buAutoNum type="arabicPeriod"/>
            </a:pPr>
            <a:r>
              <a:rPr lang="en-US" altLang="en-US" sz="2600">
                <a:solidFill>
                  <a:srgbClr val="000000"/>
                </a:solidFill>
              </a:rPr>
              <a:t>Submission</a:t>
            </a:r>
          </a:p>
          <a:p>
            <a:pPr marL="514350" indent="-514350" eaLnBrk="1" hangingPunct="1">
              <a:buClr>
                <a:srgbClr val="E20000"/>
              </a:buClr>
              <a:buSzPct val="85000"/>
              <a:buFont typeface="Calibri" panose="020F0502020204030204" pitchFamily="34" charset="0"/>
              <a:buAutoNum type="arabicPeriod"/>
            </a:pPr>
            <a:r>
              <a:rPr lang="en-US" altLang="en-US" sz="2600">
                <a:solidFill>
                  <a:srgbClr val="000000"/>
                </a:solidFill>
              </a:rPr>
              <a:t>Award Notification</a:t>
            </a:r>
          </a:p>
          <a:p>
            <a:pPr marL="514350" indent="-514350" eaLnBrk="1" hangingPunct="1">
              <a:buClr>
                <a:srgbClr val="E20000"/>
              </a:buClr>
              <a:buSzPct val="85000"/>
              <a:buFont typeface="Calibri" panose="020F0502020204030204" pitchFamily="34" charset="0"/>
              <a:buAutoNum type="arabicPeriod"/>
            </a:pPr>
            <a:r>
              <a:rPr lang="en-US" altLang="en-US" sz="2600">
                <a:solidFill>
                  <a:srgbClr val="000000"/>
                </a:solidFill>
              </a:rPr>
              <a:t>Award Meeting</a:t>
            </a:r>
          </a:p>
          <a:p>
            <a:pPr marL="514350" indent="-514350" eaLnBrk="1" hangingPunct="1">
              <a:buClr>
                <a:srgbClr val="E20000"/>
              </a:buClr>
              <a:buSzPct val="85000"/>
              <a:buFont typeface="Calibri" panose="020F0502020204030204" pitchFamily="34" charset="0"/>
              <a:buAutoNum type="arabicPeriod"/>
            </a:pPr>
            <a:r>
              <a:rPr lang="en-US" altLang="en-US" sz="2600">
                <a:solidFill>
                  <a:srgbClr val="000000"/>
                </a:solidFill>
              </a:rPr>
              <a:t>Post-Award Management – Sponsored Programs Accounting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210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59178-49A8-4533-90F1-B2FAD1558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Research &amp; Technology Transfer (RTT)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7D72F-3259-4F5C-B969-3D5A1EABF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1371600"/>
            <a:ext cx="6629400" cy="4343400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rgbClr val="AD0101"/>
              </a:buClr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303030"/>
                </a:solidFill>
                <a:ea typeface="+mn-ea"/>
              </a:rPr>
              <a:t>Proposal Deadlines:</a:t>
            </a:r>
          </a:p>
          <a:p>
            <a:pPr lvl="1" eaLnBrk="1" fontAlgn="auto" hangingPunct="1">
              <a:spcAft>
                <a:spcPts val="0"/>
              </a:spcAft>
              <a:buClr>
                <a:srgbClr val="AD0101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303030"/>
                </a:solidFill>
                <a:ea typeface="+mn-ea"/>
              </a:rPr>
              <a:t>For electronic &amp; hard-copy submissions, all proposal materials in their </a:t>
            </a:r>
            <a:r>
              <a:rPr lang="en-US" sz="2400" b="1" u="sng" dirty="0">
                <a:solidFill>
                  <a:srgbClr val="303030"/>
                </a:solidFill>
                <a:ea typeface="+mn-ea"/>
              </a:rPr>
              <a:t>FINAL</a:t>
            </a:r>
            <a:r>
              <a:rPr lang="en-US" sz="2400" dirty="0">
                <a:solidFill>
                  <a:srgbClr val="303030"/>
                </a:solidFill>
                <a:ea typeface="+mn-ea"/>
              </a:rPr>
              <a:t> form must be submitted to RTT five (5) full business days </a:t>
            </a:r>
            <a:r>
              <a:rPr lang="en-US" sz="2400" u="sng" dirty="0">
                <a:solidFill>
                  <a:srgbClr val="303030"/>
                </a:solidFill>
                <a:ea typeface="+mn-ea"/>
              </a:rPr>
              <a:t>before the day of the </a:t>
            </a:r>
            <a:r>
              <a:rPr lang="en-US" sz="2400" dirty="0">
                <a:solidFill>
                  <a:srgbClr val="303030"/>
                </a:solidFill>
                <a:ea typeface="+mn-ea"/>
              </a:rPr>
              <a:t>Proposal deadline. </a:t>
            </a:r>
          </a:p>
          <a:p>
            <a:pPr lvl="1" eaLnBrk="1" fontAlgn="auto" hangingPunct="1">
              <a:spcAft>
                <a:spcPts val="0"/>
              </a:spcAft>
              <a:buClr>
                <a:srgbClr val="AD0101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303030"/>
                </a:solidFill>
                <a:ea typeface="+mn-ea"/>
              </a:rPr>
              <a:t>If you require extensive assistance with your proposal or proposal budget reach out to RTT </a:t>
            </a:r>
            <a:r>
              <a:rPr lang="en-US" sz="2400" b="1" u="sng" dirty="0">
                <a:solidFill>
                  <a:srgbClr val="303030"/>
                </a:solidFill>
                <a:ea typeface="+mn-ea"/>
              </a:rPr>
              <a:t>as soon as </a:t>
            </a:r>
            <a:r>
              <a:rPr lang="en-US" sz="2400" dirty="0">
                <a:solidFill>
                  <a:srgbClr val="303030"/>
                </a:solidFill>
                <a:ea typeface="+mn-ea"/>
              </a:rPr>
              <a:t>you intend to submit via the Proposal Notice Form. </a:t>
            </a:r>
          </a:p>
          <a:p>
            <a:pPr lvl="1" eaLnBrk="1" fontAlgn="auto" hangingPunct="1">
              <a:spcAft>
                <a:spcPts val="0"/>
              </a:spcAft>
              <a:buClr>
                <a:srgbClr val="AD0101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303030"/>
                </a:solidFill>
                <a:ea typeface="+mn-ea"/>
              </a:rPr>
              <a:t>All proposals must be reviewed and approved in Cayuse by PI </a:t>
            </a:r>
            <a:r>
              <a:rPr lang="en-US" sz="2400" dirty="0">
                <a:solidFill>
                  <a:srgbClr val="303030"/>
                </a:solidFill>
                <a:ea typeface="+mn-ea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303030"/>
                </a:solidFill>
                <a:ea typeface="+mn-ea"/>
              </a:rPr>
              <a:t> Chair </a:t>
            </a:r>
            <a:r>
              <a:rPr lang="en-US" sz="2400" dirty="0">
                <a:solidFill>
                  <a:srgbClr val="303030"/>
                </a:solidFill>
                <a:ea typeface="+mn-ea"/>
                <a:sym typeface="Wingdings" panose="05000000000000000000" pitchFamily="2" charset="2"/>
              </a:rPr>
              <a:t> Dean  ED for Research  VP for Research before they can be submitted. </a:t>
            </a:r>
            <a:endParaRPr lang="en-US" sz="2400" dirty="0">
              <a:solidFill>
                <a:srgbClr val="303030"/>
              </a:solidFill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AD0101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303030"/>
                </a:solidFill>
                <a:ea typeface="+mn-ea"/>
              </a:rPr>
              <a:t>Submissions are </a:t>
            </a:r>
            <a:r>
              <a:rPr lang="en-US" sz="2400" u="sng" dirty="0">
                <a:solidFill>
                  <a:srgbClr val="303030"/>
                </a:solidFill>
                <a:ea typeface="+mn-ea"/>
              </a:rPr>
              <a:t>not</a:t>
            </a:r>
            <a:r>
              <a:rPr lang="en-US" sz="2400" dirty="0">
                <a:solidFill>
                  <a:srgbClr val="303030"/>
                </a:solidFill>
                <a:ea typeface="+mn-ea"/>
              </a:rPr>
              <a:t> made day of deadline: Latest submission day is 1 business day in advance of sponsor deadline.</a:t>
            </a:r>
            <a:endParaRPr lang="en-US" dirty="0">
              <a:solidFill>
                <a:srgbClr val="303030"/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8939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11641</TotalTime>
  <Words>1365</Words>
  <Application>Microsoft Macintosh PowerPoint</Application>
  <PresentationFormat>On-screen Show (4:3)</PresentationFormat>
  <Paragraphs>259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Narrow</vt:lpstr>
      <vt:lpstr>Calibri</vt:lpstr>
      <vt:lpstr>Georgia</vt:lpstr>
      <vt:lpstr>Wingdings</vt:lpstr>
      <vt:lpstr>Office Theme</vt:lpstr>
      <vt:lpstr>1_Office Theme</vt:lpstr>
      <vt:lpstr>Custom Design</vt:lpstr>
      <vt:lpstr>PowerPoint Presentation</vt:lpstr>
      <vt:lpstr>PowerPoint Presentation</vt:lpstr>
      <vt:lpstr>Proposal Notice Form</vt:lpstr>
      <vt:lpstr>Research &amp; Technology Transfer (RTT)</vt:lpstr>
      <vt:lpstr>Research &amp; Technology Transfer (RTT)</vt:lpstr>
      <vt:lpstr>Research &amp; Technology Transfer (RTT)</vt:lpstr>
      <vt:lpstr>A-State External Award Process</vt:lpstr>
      <vt:lpstr>A-State External Award Process</vt:lpstr>
      <vt:lpstr>Research &amp; Technology Transfer (RTT)</vt:lpstr>
      <vt:lpstr>Grants Resource Center (GRC)</vt:lpstr>
      <vt:lpstr>Developing Student Research at A-State</vt:lpstr>
      <vt:lpstr>Sharing of Knowledge</vt:lpstr>
      <vt:lpstr>Intellectual Property and Tech Transfer</vt:lpstr>
      <vt:lpstr>Research Compliance</vt:lpstr>
      <vt:lpstr>Research Compliance</vt:lpstr>
      <vt:lpstr>Research Compliance</vt:lpstr>
      <vt:lpstr>Research Compliance</vt:lpstr>
      <vt:lpstr>Summary</vt:lpstr>
      <vt:lpstr>PowerPoint Presentation</vt:lpstr>
      <vt:lpstr>Research &amp; Technology Transfer Office: Research Development</vt:lpstr>
      <vt:lpstr>Research &amp; Technology Transfer Office: Research Development</vt:lpstr>
      <vt:lpstr>Research &amp; Technology Transfer Office: Grants and Contracts</vt:lpstr>
      <vt:lpstr>Research &amp; Technology Transfer Office: Research Compliance</vt:lpstr>
      <vt:lpstr>Research &amp; Technology Transfer Office: Research Compliance</vt:lpstr>
      <vt:lpstr>Research &amp; Technology Transfer Office: Technology Transfer</vt:lpstr>
      <vt:lpstr>Research &amp; Technology Transfer Office: Student Research</vt:lpstr>
      <vt:lpstr>Research and Technology Transfer Office: Student Research &amp; Research Development</vt:lpstr>
      <vt:lpstr>Research &amp; Technology Transfer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 Clark</dc:creator>
  <cp:lastModifiedBy>Travis Marsico</cp:lastModifiedBy>
  <cp:revision>168</cp:revision>
  <cp:lastPrinted>2019-08-12T20:53:47Z</cp:lastPrinted>
  <dcterms:created xsi:type="dcterms:W3CDTF">2009-01-14T21:39:49Z</dcterms:created>
  <dcterms:modified xsi:type="dcterms:W3CDTF">2023-08-14T13:11:02Z</dcterms:modified>
</cp:coreProperties>
</file>